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07" r:id="rId3"/>
    <p:sldId id="318" r:id="rId4"/>
    <p:sldId id="344" r:id="rId5"/>
    <p:sldId id="345" r:id="rId6"/>
    <p:sldId id="347" r:id="rId7"/>
    <p:sldId id="339" r:id="rId8"/>
    <p:sldId id="343" r:id="rId9"/>
    <p:sldId id="341" r:id="rId10"/>
    <p:sldId id="342" r:id="rId11"/>
    <p:sldId id="348" r:id="rId12"/>
    <p:sldId id="349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Atkins" initials="NA" lastIdx="1" clrIdx="0">
    <p:extLst>
      <p:ext uri="{19B8F6BF-5375-455C-9EA6-DF929625EA0E}">
        <p15:presenceInfo xmlns:p15="http://schemas.microsoft.com/office/powerpoint/2012/main" userId="S-1-5-21-3821386006-3749520432-1216737992-45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7B93BD"/>
    <a:srgbClr val="FFFF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8"/>
    <p:restoredTop sz="65182" autoAdjust="0"/>
  </p:normalViewPr>
  <p:slideViewPr>
    <p:cSldViewPr snapToGrid="0" snapToObjects="1">
      <p:cViewPr varScale="1">
        <p:scale>
          <a:sx n="85" d="100"/>
          <a:sy n="85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37043-D10E-364A-94D7-2C62619CED15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1B05B-2984-7A47-A6B5-3323CED1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1B05B-2984-7A47-A6B5-3323CED1FA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95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1B05B-2984-7A47-A6B5-3323CED1FA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31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1B05B-2984-7A47-A6B5-3323CED1FA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 facilities - across disciplines and scales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453F-970C-3340-BA6F-6514A64E38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9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1B05B-2984-7A47-A6B5-3323CED1FA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1B05B-2984-7A47-A6B5-3323CED1FA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6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1B05B-2984-7A47-A6B5-3323CED1FA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8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1B05B-2984-7A47-A6B5-3323CED1FA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1B05B-2984-7A47-A6B5-3323CED1FA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47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1B05B-2984-7A47-A6B5-3323CED1FA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73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1B05B-2984-7A47-A6B5-3323CED1FA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8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5527-C517-AD46-9BBB-034C280C4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EFC71-D4AC-3145-9F92-E688EEFE2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2EF09-57BE-5D45-83B7-D6A938F66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27D3-4AEB-7843-8B08-29431A0F53CA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DB730-E7AD-EE46-ABE1-88C7E03F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A9F03-EA9C-C44E-8151-BC3649CA2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BDA5-1927-4347-BD30-F2500A99A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7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D3EAC-04CE-3842-8887-079F73D5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3B922-B982-094A-BA4C-DE351CB11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4D26E-4DE4-8545-8911-8A05B7CE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27D3-4AEB-7843-8B08-29431A0F53CA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8610E-B9B5-EB49-924F-61412CD1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8AD58-B243-8647-B044-88AC8CC2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BDA5-1927-4347-BD30-F2500A99A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6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B1257B-FA4F-EB4A-BC19-CDB3A2FAD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0D6FF-8B61-A641-A9C7-47998CD8C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8BE4C-B4BB-5C42-8FE8-03A8C70E7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27D3-4AEB-7843-8B08-29431A0F53CA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D1E4B-91D5-B742-8B7C-8087486C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4607F-F3BC-E04B-86A2-6647A250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BDA5-1927-4347-BD30-F2500A99A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5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ontent Slide 2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93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838200" y="1435661"/>
            <a:ext cx="10515600" cy="1568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3373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6A8F3-2C65-284A-8DBC-3F9305AF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34387-5228-EA49-96B2-F2121C505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CFFAC-462A-D847-82DD-923EC318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27D3-4AEB-7843-8B08-29431A0F53CA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DE3E7-D46F-3B4A-B3E6-9469B632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D7B20-3550-F74B-A18E-A3420673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BDA5-1927-4347-BD30-F2500A99A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7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07207-71B8-7C43-98B9-74593A25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D1905-E296-1D49-B2FE-5A7EBD6F4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88DDA-9C3A-BC42-834C-E852632AD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27D3-4AEB-7843-8B08-29431A0F53CA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FB425-A1F1-5E47-98A5-1468CAA6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9D4B2-25C3-2240-9746-16AF4CEA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BDA5-1927-4347-BD30-F2500A99A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4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B0C8-4A99-054B-9270-FAEEDC82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6E5D6-C1E3-3745-86AF-DA209C03D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A3BA1-D81A-344F-8E10-375CBD340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0DE39-3251-6A47-BD62-BCF3EE0A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27D3-4AEB-7843-8B08-29431A0F53CA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C8A80-230D-2143-BE68-F2C24861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513BA-1810-B54D-8CF1-E2F45270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BDA5-1927-4347-BD30-F2500A99A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7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A337-104F-9C41-B9E3-2EC2279D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2628D-817C-DE46-97E0-B94D11109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23B2C-F6E1-6543-81AF-1612ECD1F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2DFDC-6B7A-CC46-9C66-3F8D48631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A6AAB-DCEB-5B45-846F-9107F59DF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941C0-ACCC-A84F-A675-F85416FA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27D3-4AEB-7843-8B08-29431A0F53CA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9C842-5329-FC48-8F79-29EB6AD4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9BD86-8711-BC4B-95A9-E44F4480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BDA5-1927-4347-BD30-F2500A99A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4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82DA9-56EF-7A4C-8BA7-854C9D703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38645-D8F9-814A-AEB5-D6663361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27D3-4AEB-7843-8B08-29431A0F53CA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9E4CCF-11A7-7243-B00B-659196C3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BE85A-4BC3-0C41-8262-2D0F5B93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BDA5-1927-4347-BD30-F2500A99A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1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05B4E-235D-744E-B89E-C66ADBDF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27D3-4AEB-7843-8B08-29431A0F53CA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77E72-1AEA-AB49-88FF-B4AEF98D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FD822-59A7-1545-A21F-A8184D8F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BDA5-1927-4347-BD30-F2500A99A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5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BA4D-F706-BE48-A49C-F15D7B11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AC2EA-B2C8-EB41-B2A2-638D60B51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97607-1F51-AC47-A346-8C5B7D9B4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53FDD-C2F2-F744-AA9E-8E25F9670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27D3-4AEB-7843-8B08-29431A0F53CA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0A9E2-7B22-DA4D-AF56-21460313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6BF16-6CE0-A54C-B5A6-88076721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BDA5-1927-4347-BD30-F2500A99A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5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9C80-9DB9-1C4B-A185-99A729717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02EFDD-FD3E-E84F-B263-52A8219AF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41565-6A63-F543-9445-45C0351AC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2B69D-ACCF-7C4D-9103-8B0B1464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27D3-4AEB-7843-8B08-29431A0F53CA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37A01-38B0-1849-8AA8-310D3FA7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51348-75F0-8440-93B5-67A15D2E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BDA5-1927-4347-BD30-F2500A99A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9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02EC8-70F4-4B43-9E88-4480D9FF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D66D2-8C49-EE42-8606-AA9921CAE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9C9B-1E92-684A-9185-68B3F17AE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927D3-4AEB-7843-8B08-29431A0F53CA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CAFA7-AD78-AF45-92D0-9A63F163A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B346F-56B0-F740-B6E2-2EAED6E8F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5BDA5-1927-4347-BD30-F2500A99A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2CFADF-0A48-1D48-A6E7-2AEEDED985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86" b="8401"/>
          <a:stretch/>
        </p:blipFill>
        <p:spPr>
          <a:xfrm>
            <a:off x="0" y="1273526"/>
            <a:ext cx="12192000" cy="505522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8CCC8B-CE44-E448-84B9-41FA6E8F0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809276"/>
              </p:ext>
            </p:extLst>
          </p:nvPr>
        </p:nvGraphicFramePr>
        <p:xfrm>
          <a:off x="9242365" y="4523894"/>
          <a:ext cx="2384953" cy="365760"/>
        </p:xfrm>
        <a:graphic>
          <a:graphicData uri="http://schemas.openxmlformats.org/drawingml/2006/table">
            <a:tbl>
              <a:tblPr/>
              <a:tblGrid>
                <a:gridCol w="2384953">
                  <a:extLst>
                    <a:ext uri="{9D8B030D-6E8A-4147-A177-3AD203B41FA5}">
                      <a16:colId xmlns:a16="http://schemas.microsoft.com/office/drawing/2014/main" val="8442806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U" sz="2400" b="1" dirty="0">
                          <a:solidFill>
                            <a:srgbClr val="51505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Natalia Atkins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69337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3A21586-7313-7441-8648-5DAC2A49C7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322" y="5556126"/>
            <a:ext cx="6695380" cy="649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95B111-EF10-0749-8DAF-D926578F7EFD}"/>
              </a:ext>
            </a:extLst>
          </p:cNvPr>
          <p:cNvSpPr txBox="1"/>
          <p:nvPr/>
        </p:nvSpPr>
        <p:spPr>
          <a:xfrm>
            <a:off x="9483298" y="4899724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13th June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AC58F-DEC7-8941-B727-7C6EB29DCB66}"/>
              </a:ext>
            </a:extLst>
          </p:cNvPr>
          <p:cNvSpPr/>
          <p:nvPr/>
        </p:nvSpPr>
        <p:spPr>
          <a:xfrm>
            <a:off x="606365" y="306341"/>
            <a:ext cx="11020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3D78A3"/>
                </a:solidFill>
                <a:latin typeface="Helvetica" pitchFamily="2" charset="0"/>
              </a:rPr>
              <a:t>ANZ Metadata working Group – Meeting 4</a:t>
            </a:r>
          </a:p>
          <a:p>
            <a:endParaRPr lang="en-AU" sz="3200" b="1" dirty="0">
              <a:solidFill>
                <a:srgbClr val="3D78A3"/>
              </a:solidFill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rgbClr val="3D78A3"/>
                </a:solidFill>
                <a:latin typeface="Helvetica" pitchFamily="2" charset="0"/>
              </a:rPr>
              <a:t>AODN Portal and future plans for Metadata</a:t>
            </a:r>
            <a:endParaRPr lang="en-AU" sz="3200" b="1" dirty="0">
              <a:solidFill>
                <a:srgbClr val="3D78A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5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7E9305E-ADCC-2247-A0C1-DB6C03CDB102}"/>
              </a:ext>
            </a:extLst>
          </p:cNvPr>
          <p:cNvSpPr/>
          <p:nvPr/>
        </p:nvSpPr>
        <p:spPr>
          <a:xfrm>
            <a:off x="518279" y="327692"/>
            <a:ext cx="5285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4F758B"/>
                </a:solidFill>
                <a:latin typeface="Arial" panose="020B0604020202020204" pitchFamily="34" charset="0"/>
              </a:rPr>
              <a:t>AODN metadata entry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A4822-DDFF-4C02-9D01-F05D3BABC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73"/>
          <a:stretch/>
        </p:blipFill>
        <p:spPr>
          <a:xfrm>
            <a:off x="1766212" y="1257032"/>
            <a:ext cx="8252253" cy="5081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E111B7-D3B8-4E40-B0B1-764F56948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179" y="1686017"/>
            <a:ext cx="4343741" cy="4996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6C48E0-D9C5-479E-B71F-E79BF386D6A8}"/>
              </a:ext>
            </a:extLst>
          </p:cNvPr>
          <p:cNvSpPr txBox="1"/>
          <p:nvPr/>
        </p:nvSpPr>
        <p:spPr>
          <a:xfrm>
            <a:off x="10018465" y="3114508"/>
            <a:ext cx="2005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Periodically refreshed from SPARQL endpoint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4A177-B134-4DA9-B5D3-EF8539678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755" y="1358325"/>
            <a:ext cx="7297890" cy="51719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0E7C204-D2B6-4DA2-9523-CC1690C3276F}"/>
              </a:ext>
            </a:extLst>
          </p:cNvPr>
          <p:cNvSpPr/>
          <p:nvPr/>
        </p:nvSpPr>
        <p:spPr>
          <a:xfrm>
            <a:off x="3743663" y="3944316"/>
            <a:ext cx="5078365" cy="96755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73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7E9305E-ADCC-2247-A0C1-DB6C03CDB102}"/>
              </a:ext>
            </a:extLst>
          </p:cNvPr>
          <p:cNvSpPr/>
          <p:nvPr/>
        </p:nvSpPr>
        <p:spPr>
          <a:xfrm>
            <a:off x="518279" y="192225"/>
            <a:ext cx="10804477" cy="645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Community Profile of ISO 19115:2005/19139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extended ISO 19115 to include new elements and customised </a:t>
            </a:r>
            <a:r>
              <a:rPr lang="en-A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codelists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to meet the needs of the marine community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First devised by Australian Oceanographic Data Centre Joint Facility (AODCJF) in 2006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One of the first implementations was part of the </a:t>
            </a:r>
            <a:r>
              <a:rPr lang="en-A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BlueNet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Project (2007)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Version 1.4 &gt;2.0 due to the Portal (2015)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2000" b="1" dirty="0">
              <a:solidFill>
                <a:srgbClr val="4F758B"/>
              </a:solidFill>
              <a:latin typeface="Arial" panose="020B0604020202020204" pitchFamily="34" charset="0"/>
            </a:endParaRPr>
          </a:p>
          <a:p>
            <a:r>
              <a:rPr lang="en-A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Plans to move to ISO 19115-1</a:t>
            </a:r>
            <a:endParaRPr lang="en-A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Upgrading </a:t>
            </a:r>
            <a:r>
              <a:rPr lang="en-A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Geonetwork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latest stable </a:t>
            </a:r>
            <a:r>
              <a:rPr lang="en-AU" sz="2400" dirty="0">
                <a:solidFill>
                  <a:srgbClr val="7B9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combination with the transition from MCP 2.0 to ISO 19115-1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To be completed by the end of next Financial Year</a:t>
            </a:r>
            <a:endParaRPr lang="en-A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2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09E37-8B71-45B8-A4C4-6224DF628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" y="361245"/>
            <a:ext cx="11218333" cy="622017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AU" sz="6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Issues with moving to ISO 19115-1</a:t>
            </a:r>
          </a:p>
          <a:p>
            <a:pPr>
              <a:lnSpc>
                <a:spcPct val="150000"/>
              </a:lnSpc>
            </a:pPr>
            <a:r>
              <a:rPr lang="en-AU" sz="3800" dirty="0">
                <a:solidFill>
                  <a:srgbClr val="336699"/>
                </a:solidFill>
                <a:latin typeface="Arial" panose="020B0604020202020204" pitchFamily="34" charset="0"/>
              </a:rPr>
              <a:t>Internal dependencies</a:t>
            </a:r>
          </a:p>
          <a:p>
            <a:pPr lvl="1">
              <a:lnSpc>
                <a:spcPct val="150000"/>
              </a:lnSpc>
            </a:pPr>
            <a:r>
              <a:rPr lang="en-AU" sz="3800" dirty="0">
                <a:solidFill>
                  <a:srgbClr val="336699"/>
                </a:solidFill>
                <a:latin typeface="Arial" panose="020B0604020202020204" pitchFamily="34" charset="0"/>
              </a:rPr>
              <a:t>multiple metadata catalogues</a:t>
            </a:r>
          </a:p>
          <a:p>
            <a:pPr lvl="1">
              <a:lnSpc>
                <a:spcPct val="150000"/>
              </a:lnSpc>
            </a:pPr>
            <a:r>
              <a:rPr lang="en-AU" sz="3800" dirty="0">
                <a:solidFill>
                  <a:srgbClr val="336699"/>
                </a:solidFill>
                <a:latin typeface="Arial" panose="020B0604020202020204" pitchFamily="34" charset="0"/>
              </a:rPr>
              <a:t>AODN metadata entry tool</a:t>
            </a:r>
          </a:p>
          <a:p>
            <a:pPr>
              <a:lnSpc>
                <a:spcPct val="150000"/>
              </a:lnSpc>
            </a:pPr>
            <a:r>
              <a:rPr lang="en-AU" sz="3800" dirty="0">
                <a:solidFill>
                  <a:srgbClr val="336699"/>
                </a:solidFill>
                <a:latin typeface="Arial" panose="020B0604020202020204" pitchFamily="34" charset="0"/>
              </a:rPr>
              <a:t>External dependencies </a:t>
            </a:r>
          </a:p>
          <a:p>
            <a:pPr lvl="1">
              <a:lnSpc>
                <a:spcPct val="150000"/>
              </a:lnSpc>
            </a:pPr>
            <a:r>
              <a:rPr lang="en-AU" sz="3800" dirty="0">
                <a:solidFill>
                  <a:srgbClr val="336699"/>
                </a:solidFill>
                <a:latin typeface="Arial" panose="020B0604020202020204" pitchFamily="34" charset="0"/>
              </a:rPr>
              <a:t>harvesting from external sources </a:t>
            </a:r>
          </a:p>
          <a:p>
            <a:pPr lvl="1">
              <a:lnSpc>
                <a:spcPct val="150000"/>
              </a:lnSpc>
            </a:pPr>
            <a:r>
              <a:rPr lang="en-AU" sz="3800" dirty="0">
                <a:solidFill>
                  <a:srgbClr val="336699"/>
                </a:solidFill>
                <a:latin typeface="Arial" panose="020B0604020202020204" pitchFamily="34" charset="0"/>
              </a:rPr>
              <a:t>RDA harvest of IMOS and AODN catalogues</a:t>
            </a:r>
          </a:p>
          <a:p>
            <a:pPr>
              <a:lnSpc>
                <a:spcPct val="150000"/>
              </a:lnSpc>
            </a:pPr>
            <a:r>
              <a:rPr lang="en-AU" sz="3800" dirty="0">
                <a:solidFill>
                  <a:srgbClr val="336699"/>
                </a:solidFill>
                <a:latin typeface="Arial" panose="020B0604020202020204" pitchFamily="34" charset="0"/>
              </a:rPr>
              <a:t>Which of our Portal dependent elements are MCP 2.0 dependent?</a:t>
            </a:r>
          </a:p>
          <a:p>
            <a:pPr lvl="1">
              <a:lnSpc>
                <a:spcPct val="150000"/>
              </a:lnSpc>
            </a:pPr>
            <a:r>
              <a:rPr lang="en-AU" sz="3800" dirty="0">
                <a:solidFill>
                  <a:srgbClr val="336699"/>
                </a:solidFill>
                <a:latin typeface="Arial" panose="020B0604020202020204" pitchFamily="34" charset="0"/>
              </a:rPr>
              <a:t>Data Parameter</a:t>
            </a:r>
          </a:p>
          <a:p>
            <a:pPr lvl="1">
              <a:lnSpc>
                <a:spcPct val="150000"/>
              </a:lnSpc>
            </a:pPr>
            <a:r>
              <a:rPr lang="en-AU" sz="3800" dirty="0">
                <a:solidFill>
                  <a:srgbClr val="336699"/>
                </a:solidFill>
                <a:latin typeface="Arial" panose="020B0604020202020204" pitchFamily="34" charset="0"/>
              </a:rPr>
              <a:t>Temporal Extent &gt; </a:t>
            </a:r>
            <a:r>
              <a:rPr lang="en-AU" sz="3800" dirty="0" err="1">
                <a:solidFill>
                  <a:srgbClr val="336699"/>
                </a:solidFill>
                <a:latin typeface="Arial" panose="020B0604020202020204" pitchFamily="34" charset="0"/>
              </a:rPr>
              <a:t>temporalAggregationPeriod</a:t>
            </a:r>
            <a:r>
              <a:rPr lang="en-AU" sz="3800" dirty="0">
                <a:solidFill>
                  <a:srgbClr val="336699"/>
                </a:solidFill>
                <a:latin typeface="Arial" panose="020B0604020202020204" pitchFamily="34" charset="0"/>
              </a:rPr>
              <a:t> (not currently used)</a:t>
            </a:r>
          </a:p>
          <a:p>
            <a:pPr lvl="1">
              <a:lnSpc>
                <a:spcPct val="150000"/>
              </a:lnSpc>
            </a:pPr>
            <a:r>
              <a:rPr lang="en-AU" sz="3800" dirty="0">
                <a:solidFill>
                  <a:srgbClr val="336699"/>
                </a:solidFill>
                <a:latin typeface="Arial" panose="020B0604020202020204" pitchFamily="34" charset="0"/>
              </a:rPr>
              <a:t>Resource constraints &gt; License information (Creative Commons)</a:t>
            </a:r>
          </a:p>
          <a:p>
            <a:pPr>
              <a:lnSpc>
                <a:spcPct val="150000"/>
              </a:lnSpc>
            </a:pPr>
            <a:r>
              <a:rPr lang="en-AU" sz="3800" dirty="0">
                <a:solidFill>
                  <a:srgbClr val="336699"/>
                </a:solidFill>
                <a:latin typeface="Arial" panose="020B0604020202020204" pitchFamily="34" charset="0"/>
              </a:rPr>
              <a:t>We would need a Guidelines/Best Practice document</a:t>
            </a:r>
          </a:p>
          <a:p>
            <a:endParaRPr lang="en-A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1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B8B4EA-05BA-B949-8885-48BD078497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2234" y="2525526"/>
            <a:ext cx="6314832" cy="3696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564E57-B58B-BB41-ABCE-58D38BCB19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662" y="5893863"/>
            <a:ext cx="2230903" cy="476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C05368-B7F7-7749-9BB3-97547264F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793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4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8335B9A-11F1-AD48-9CBA-7FD9394A50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E88D0F-7140-444F-BA41-8CB6B4B453DF}"/>
              </a:ext>
            </a:extLst>
          </p:cNvPr>
          <p:cNvSpPr/>
          <p:nvPr/>
        </p:nvSpPr>
        <p:spPr>
          <a:xfrm>
            <a:off x="518279" y="620080"/>
            <a:ext cx="3098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4F758B"/>
                </a:solidFill>
                <a:latin typeface="Arial" panose="020B0604020202020204" pitchFamily="34" charset="0"/>
              </a:rPr>
              <a:t>IMOS Facilities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DAE86D-F3A5-D646-A28E-C4946DD20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189" y="3475607"/>
            <a:ext cx="4128271" cy="276799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E0D9AB-FCE3-4B40-972D-DBA469A54D22}"/>
              </a:ext>
            </a:extLst>
          </p:cNvPr>
          <p:cNvCxnSpPr>
            <a:cxnSpLocks/>
          </p:cNvCxnSpPr>
          <p:nvPr/>
        </p:nvCxnSpPr>
        <p:spPr>
          <a:xfrm>
            <a:off x="11277600" y="1899920"/>
            <a:ext cx="0" cy="1785672"/>
          </a:xfrm>
          <a:prstGeom prst="straightConnector1">
            <a:avLst/>
          </a:prstGeom>
          <a:ln>
            <a:solidFill>
              <a:schemeClr val="bg1"/>
            </a:solidFill>
            <a:headEnd type="oval"/>
            <a:tailEnd type="triangle" w="lg" len="med"/>
          </a:ln>
          <a:effectLst>
            <a:outerShdw blurRad="50800" dist="50800" dir="5400000" algn="ctr" rotWithShape="0">
              <a:srgbClr val="3D78A3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87636" y="4206240"/>
            <a:ext cx="2601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All data collected is discoverable, freely and openly accessible, usable and reusable</a:t>
            </a:r>
          </a:p>
        </p:txBody>
      </p:sp>
    </p:spTree>
    <p:extLst>
      <p:ext uri="{BB962C8B-B14F-4D97-AF65-F5344CB8AC3E}">
        <p14:creationId xmlns:p14="http://schemas.microsoft.com/office/powerpoint/2010/main" val="421339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134" r="13102"/>
          <a:stretch/>
        </p:blipFill>
        <p:spPr>
          <a:xfrm>
            <a:off x="3731699" y="1953491"/>
            <a:ext cx="4380915" cy="4407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6942" cy="1325563"/>
          </a:xfrm>
        </p:spPr>
        <p:txBody>
          <a:bodyPr/>
          <a:lstStyle/>
          <a:p>
            <a:r>
              <a:rPr lang="en-AU" dirty="0"/>
              <a:t>What does it mean to publish data to the AODN?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267" y="2772750"/>
            <a:ext cx="3607122" cy="20668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1" y="2775100"/>
            <a:ext cx="3259435" cy="20715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29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67F8A2F-C8B7-4ED0-88FF-55DBC2666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44" y="947786"/>
            <a:ext cx="7620007" cy="57637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F4D0C-44CD-4323-BE1B-C4EF71953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081"/>
            <a:ext cx="10515600" cy="1325563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4F758B"/>
                </a:solidFill>
                <a:latin typeface="Arial" panose="020B0604020202020204" pitchFamily="34" charset="0"/>
              </a:rPr>
              <a:t>AODN Portal </a:t>
            </a:r>
            <a:r>
              <a:rPr lang="en-AU" sz="3600" b="1" dirty="0">
                <a:solidFill>
                  <a:srgbClr val="4F758B"/>
                </a:solidFill>
                <a:latin typeface="Arial" panose="020B0604020202020204" pitchFamily="34" charset="0"/>
              </a:rPr>
              <a:t>(https://portal.aodn.org.au)</a:t>
            </a:r>
            <a:br>
              <a:rPr lang="en-AU" sz="3600" b="1" dirty="0">
                <a:solidFill>
                  <a:srgbClr val="4F758B"/>
                </a:solidFill>
                <a:latin typeface="Arial" panose="020B0604020202020204" pitchFamily="34" charset="0"/>
              </a:rPr>
            </a:br>
            <a:endParaRPr lang="en-AU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884F23-BD15-4AB2-A5A8-65D913E07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44" y="947786"/>
            <a:ext cx="9874733" cy="57637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A6D6FA-7C70-40F6-B788-AD9AD2301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72" y="1368383"/>
            <a:ext cx="11474855" cy="35601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5712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894C22F-94CC-4AD7-8541-44B6F9AE29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197" y="0"/>
            <a:ext cx="3869803" cy="68774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062E4F-D0CA-48AE-9E5D-9171F2D35AED}"/>
              </a:ext>
            </a:extLst>
          </p:cNvPr>
          <p:cNvSpPr/>
          <p:nvPr/>
        </p:nvSpPr>
        <p:spPr>
          <a:xfrm>
            <a:off x="248356" y="230200"/>
            <a:ext cx="8816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b="1" dirty="0">
                <a:solidFill>
                  <a:srgbClr val="4F758B"/>
                </a:solidFill>
                <a:latin typeface="Arial" panose="020B0604020202020204" pitchFamily="34" charset="0"/>
              </a:rPr>
              <a:t>AODN Portal</a:t>
            </a:r>
            <a:endParaRPr lang="en-AU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78AD8E-FBEE-4977-BEA2-4D22684E4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61" y="1211505"/>
            <a:ext cx="7536942" cy="532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8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7E9305E-ADCC-2247-A0C1-DB6C03CDB102}"/>
              </a:ext>
            </a:extLst>
          </p:cNvPr>
          <p:cNvSpPr/>
          <p:nvPr/>
        </p:nvSpPr>
        <p:spPr>
          <a:xfrm>
            <a:off x="509037" y="202218"/>
            <a:ext cx="10804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err="1">
                <a:solidFill>
                  <a:srgbClr val="4F758B"/>
                </a:solidFill>
                <a:latin typeface="Arial" panose="020B0604020202020204" pitchFamily="34" charset="0"/>
              </a:rPr>
              <a:t>GeoNetwork</a:t>
            </a:r>
            <a:r>
              <a:rPr lang="en-AU" sz="3200" b="1" dirty="0">
                <a:solidFill>
                  <a:srgbClr val="4F758B"/>
                </a:solidFill>
                <a:latin typeface="Arial" panose="020B0604020202020204" pitchFamily="34" charset="0"/>
              </a:rPr>
              <a:t> (2.10)</a:t>
            </a:r>
          </a:p>
          <a:p>
            <a:endParaRPr lang="en-AU" sz="3200" b="1" dirty="0">
              <a:solidFill>
                <a:srgbClr val="4F758B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E4D44-C559-453B-9EF7-390D160EF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68" y="956612"/>
            <a:ext cx="8961277" cy="54207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A8595C-F57C-4DE5-9B34-9724B253F744}"/>
              </a:ext>
            </a:extLst>
          </p:cNvPr>
          <p:cNvSpPr/>
          <p:nvPr/>
        </p:nvSpPr>
        <p:spPr>
          <a:xfrm>
            <a:off x="363732" y="2096416"/>
            <a:ext cx="3680234" cy="73409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49D415-B717-4908-B2B2-6A9314C1BBF9}"/>
              </a:ext>
            </a:extLst>
          </p:cNvPr>
          <p:cNvSpPr/>
          <p:nvPr/>
        </p:nvSpPr>
        <p:spPr>
          <a:xfrm>
            <a:off x="363732" y="5471753"/>
            <a:ext cx="4646150" cy="118662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736D83-3949-446D-916A-2219B9FEE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82" y="1671776"/>
            <a:ext cx="11408939" cy="3499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02C21D7-73CF-4EA2-9A3D-55120A1507B7}"/>
              </a:ext>
            </a:extLst>
          </p:cNvPr>
          <p:cNvSpPr/>
          <p:nvPr/>
        </p:nvSpPr>
        <p:spPr>
          <a:xfrm>
            <a:off x="3597442" y="2508152"/>
            <a:ext cx="7725314" cy="118662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57F2C8-1567-46FE-BB67-6673F71F4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635" y="525284"/>
            <a:ext cx="7994848" cy="5930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E8CA6D3-2D82-4DC0-85F2-893CEFB00AE6}"/>
              </a:ext>
            </a:extLst>
          </p:cNvPr>
          <p:cNvSpPr/>
          <p:nvPr/>
        </p:nvSpPr>
        <p:spPr>
          <a:xfrm>
            <a:off x="981635" y="1067264"/>
            <a:ext cx="7725314" cy="118662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4BFB0B-C9B8-475E-8F53-2E357579FAF4}"/>
              </a:ext>
            </a:extLst>
          </p:cNvPr>
          <p:cNvSpPr/>
          <p:nvPr/>
        </p:nvSpPr>
        <p:spPr>
          <a:xfrm>
            <a:off x="936984" y="4964173"/>
            <a:ext cx="7725314" cy="118662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58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894C22F-94CC-4AD7-8541-44B6F9AE29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197" y="0"/>
            <a:ext cx="3869803" cy="6877473"/>
          </a:xfrm>
          <a:prstGeom prst="rect">
            <a:avLst/>
          </a:prstGeom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65A14527-A03E-4688-B2D6-FCD752926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1661" y="3090206"/>
            <a:ext cx="4652713" cy="399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D84E6D-6595-4389-861E-A91265E19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279" y="642372"/>
            <a:ext cx="2816596" cy="14387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0A34D0-0F73-4DC2-8429-F22783E953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15" y="566560"/>
            <a:ext cx="3306116" cy="1590406"/>
          </a:xfrm>
          <a:prstGeom prst="rect">
            <a:avLst/>
          </a:prstGeom>
        </p:spPr>
      </p:pic>
      <p:sp>
        <p:nvSpPr>
          <p:cNvPr id="18" name="Down Arrow 7">
            <a:extLst>
              <a:ext uri="{FF2B5EF4-FFF2-40B4-BE49-F238E27FC236}">
                <a16:creationId xmlns:a16="http://schemas.microsoft.com/office/drawing/2014/main" id="{D3712DCF-2D46-4562-907C-079C8B97C86B}"/>
              </a:ext>
            </a:extLst>
          </p:cNvPr>
          <p:cNvSpPr/>
          <p:nvPr/>
        </p:nvSpPr>
        <p:spPr bwMode="auto">
          <a:xfrm>
            <a:off x="5582766" y="2156966"/>
            <a:ext cx="510505" cy="107666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25C107-A46C-4B1A-AEC5-CCD1960B21B2}"/>
              </a:ext>
            </a:extLst>
          </p:cNvPr>
          <p:cNvSpPr txBox="1"/>
          <p:nvPr/>
        </p:nvSpPr>
        <p:spPr>
          <a:xfrm>
            <a:off x="5582766" y="1414811"/>
            <a:ext cx="616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4348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894C22F-94CC-4AD7-8541-44B6F9AE29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197" y="0"/>
            <a:ext cx="3869803" cy="68774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707E44-7CAE-43D9-9AFE-334C8B61C1F9}"/>
              </a:ext>
            </a:extLst>
          </p:cNvPr>
          <p:cNvSpPr/>
          <p:nvPr/>
        </p:nvSpPr>
        <p:spPr>
          <a:xfrm>
            <a:off x="518279" y="620080"/>
            <a:ext cx="7615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4F758B"/>
                </a:solidFill>
                <a:latin typeface="Arial" panose="020B0604020202020204" pitchFamily="34" charset="0"/>
              </a:rPr>
              <a:t>AODN published vocabularies on RVA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14A6C1-173D-44CC-B568-8EA289D58B63}"/>
              </a:ext>
            </a:extLst>
          </p:cNvPr>
          <p:cNvSpPr txBox="1"/>
          <p:nvPr/>
        </p:nvSpPr>
        <p:spPr>
          <a:xfrm>
            <a:off x="1400843" y="1535695"/>
            <a:ext cx="2481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Units of Measure</a:t>
            </a:r>
          </a:p>
          <a:p>
            <a:r>
              <a:rPr lang="en-AU" dirty="0"/>
              <a:t>63 concepts</a:t>
            </a:r>
          </a:p>
          <a:p>
            <a:r>
              <a:rPr lang="en-AU" dirty="0"/>
              <a:t>Version 1.0</a:t>
            </a:r>
          </a:p>
          <a:p>
            <a:r>
              <a:rPr lang="en-AU" dirty="0"/>
              <a:t>Re-uses terms from BODC P06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C499C-A57F-4171-A29E-7790157AD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63" y="1698172"/>
            <a:ext cx="906178" cy="9061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C6884A-F8A1-4D6F-ACEB-586B477D64F1}"/>
              </a:ext>
            </a:extLst>
          </p:cNvPr>
          <p:cNvSpPr txBox="1"/>
          <p:nvPr/>
        </p:nvSpPr>
        <p:spPr>
          <a:xfrm>
            <a:off x="5664679" y="1535696"/>
            <a:ext cx="2481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Platform</a:t>
            </a:r>
          </a:p>
          <a:p>
            <a:r>
              <a:rPr lang="en-AU" dirty="0"/>
              <a:t>425 concepts</a:t>
            </a:r>
          </a:p>
          <a:p>
            <a:r>
              <a:rPr lang="en-AU" dirty="0"/>
              <a:t>Version 3.5</a:t>
            </a:r>
          </a:p>
          <a:p>
            <a:r>
              <a:rPr lang="en-AU" dirty="0"/>
              <a:t>Re-uses terms from BODC L06 and C17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EB96BC-C7C3-4A28-AF26-3B97FC278EED}"/>
              </a:ext>
            </a:extLst>
          </p:cNvPr>
          <p:cNvSpPr txBox="1"/>
          <p:nvPr/>
        </p:nvSpPr>
        <p:spPr>
          <a:xfrm>
            <a:off x="1400843" y="3447953"/>
            <a:ext cx="2481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Instrument</a:t>
            </a:r>
          </a:p>
          <a:p>
            <a:r>
              <a:rPr lang="en-AU" dirty="0"/>
              <a:t>272 concepts</a:t>
            </a:r>
          </a:p>
          <a:p>
            <a:r>
              <a:rPr lang="en-AU" dirty="0"/>
              <a:t>Version 2.1</a:t>
            </a:r>
          </a:p>
          <a:p>
            <a:r>
              <a:rPr lang="en-AU" dirty="0"/>
              <a:t>Re-uses terms from BODC L05 and L22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7A8580-17C3-40C2-BE3D-4F90C6EB57D2}"/>
              </a:ext>
            </a:extLst>
          </p:cNvPr>
          <p:cNvSpPr txBox="1"/>
          <p:nvPr/>
        </p:nvSpPr>
        <p:spPr>
          <a:xfrm>
            <a:off x="5664679" y="3451521"/>
            <a:ext cx="24815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Organisation</a:t>
            </a:r>
          </a:p>
          <a:p>
            <a:r>
              <a:rPr lang="en-AU" dirty="0"/>
              <a:t>533 concepts</a:t>
            </a:r>
          </a:p>
          <a:p>
            <a:r>
              <a:rPr lang="en-AU" dirty="0"/>
              <a:t>Version 2.0</a:t>
            </a:r>
          </a:p>
          <a:p>
            <a:r>
              <a:rPr lang="en-AU" dirty="0"/>
              <a:t>Many mapped to EDMO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F7FD9B-7938-4F75-90A7-D13C66563B6F}"/>
              </a:ext>
            </a:extLst>
          </p:cNvPr>
          <p:cNvSpPr txBox="1"/>
          <p:nvPr/>
        </p:nvSpPr>
        <p:spPr>
          <a:xfrm>
            <a:off x="1400842" y="5322305"/>
            <a:ext cx="29679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Discovery parameter</a:t>
            </a:r>
          </a:p>
          <a:p>
            <a:r>
              <a:rPr lang="en-AU" dirty="0"/>
              <a:t>204 concepts</a:t>
            </a:r>
          </a:p>
          <a:p>
            <a:r>
              <a:rPr lang="en-AU" dirty="0"/>
              <a:t>Version 1.4</a:t>
            </a:r>
          </a:p>
          <a:p>
            <a:r>
              <a:rPr lang="en-AU" dirty="0"/>
              <a:t>Many mapped to BODC P01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C8ED4B-A805-4F9E-B806-FE800E54A294}"/>
              </a:ext>
            </a:extLst>
          </p:cNvPr>
          <p:cNvSpPr txBox="1"/>
          <p:nvPr/>
        </p:nvSpPr>
        <p:spPr>
          <a:xfrm>
            <a:off x="5664679" y="5322305"/>
            <a:ext cx="2967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Geographic Extents</a:t>
            </a:r>
          </a:p>
          <a:p>
            <a:r>
              <a:rPr lang="en-AU"/>
              <a:t>305 </a:t>
            </a:r>
            <a:r>
              <a:rPr lang="en-AU" dirty="0"/>
              <a:t>concepts</a:t>
            </a:r>
          </a:p>
          <a:p>
            <a:r>
              <a:rPr lang="en-AU" dirty="0"/>
              <a:t>Version 2.0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5A7C84-E854-4BA3-85B5-29FF29F2E557}"/>
              </a:ext>
            </a:extLst>
          </p:cNvPr>
          <p:cNvSpPr txBox="1"/>
          <p:nvPr/>
        </p:nvSpPr>
        <p:spPr>
          <a:xfrm>
            <a:off x="9666530" y="3105355"/>
            <a:ext cx="2967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XBT Line</a:t>
            </a:r>
          </a:p>
          <a:p>
            <a:r>
              <a:rPr lang="en-AU" dirty="0"/>
              <a:t>134 concepts</a:t>
            </a:r>
          </a:p>
          <a:p>
            <a:r>
              <a:rPr lang="en-AU" dirty="0"/>
              <a:t>Version 1.0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0F06D-F9FB-4FE8-9EC5-339FBFABE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304" y="1863380"/>
            <a:ext cx="1476375" cy="776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8AE215-C943-4645-A12C-FE90421404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4682" y="5483463"/>
            <a:ext cx="643617" cy="897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7982FB-EB8E-473E-B0B4-5066F109C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966" y="3687241"/>
            <a:ext cx="1091084" cy="10910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45ADFD-5448-4292-99AF-C71DAAA8E9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7338" y="3637176"/>
            <a:ext cx="1018306" cy="10183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91FC1C-69D2-46B2-A5E4-04DC2CB9D4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758" y="5415498"/>
            <a:ext cx="1091083" cy="10910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451943-E373-444F-B6C9-3D614F2E16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2269" y="3402392"/>
            <a:ext cx="1342674" cy="31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1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7E9305E-ADCC-2247-A0C1-DB6C03CDB102}"/>
              </a:ext>
            </a:extLst>
          </p:cNvPr>
          <p:cNvSpPr/>
          <p:nvPr/>
        </p:nvSpPr>
        <p:spPr>
          <a:xfrm>
            <a:off x="518279" y="303991"/>
            <a:ext cx="86196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4F758B"/>
                </a:solidFill>
                <a:latin typeface="Arial" panose="020B0604020202020204" pitchFamily="34" charset="0"/>
              </a:rPr>
              <a:t>AODN metadata entry tool</a:t>
            </a:r>
          </a:p>
          <a:p>
            <a:r>
              <a:rPr lang="en-AU" sz="3200" b="1" dirty="0">
                <a:solidFill>
                  <a:srgbClr val="4F758B"/>
                </a:solidFill>
                <a:latin typeface="Arial" panose="020B0604020202020204" pitchFamily="34" charset="0"/>
              </a:rPr>
              <a:t>(https://metadataentry.aodn.org.au/submit/)</a:t>
            </a:r>
          </a:p>
        </p:txBody>
      </p:sp>
      <p:pic>
        <p:nvPicPr>
          <p:cNvPr id="4" name="Shape 181">
            <a:extLst>
              <a:ext uri="{FF2B5EF4-FFF2-40B4-BE49-F238E27FC236}">
                <a16:creationId xmlns:a16="http://schemas.microsoft.com/office/drawing/2014/main" id="{ED042B4F-1F57-433F-837A-73581EAD01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2422" y="1697298"/>
            <a:ext cx="8347156" cy="516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65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3749</TotalTime>
  <Words>348</Words>
  <Application>Microsoft Office PowerPoint</Application>
  <PresentationFormat>Widescreen</PresentationFormat>
  <Paragraphs>77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Helvetica</vt:lpstr>
      <vt:lpstr>Times</vt:lpstr>
      <vt:lpstr>Office Theme</vt:lpstr>
      <vt:lpstr>PowerPoint Presentation</vt:lpstr>
      <vt:lpstr>PowerPoint Presentation</vt:lpstr>
      <vt:lpstr>What does it mean to publish data to the AODN?</vt:lpstr>
      <vt:lpstr>AODN Portal (https://portal.aodn.org.au)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Indi Hodgson-Johnston</dc:creator>
  <cp:lastModifiedBy>Natalia Atkins</cp:lastModifiedBy>
  <cp:revision>236</cp:revision>
  <dcterms:created xsi:type="dcterms:W3CDTF">2018-06-26T10:23:37Z</dcterms:created>
  <dcterms:modified xsi:type="dcterms:W3CDTF">2019-06-11T06:19:57Z</dcterms:modified>
</cp:coreProperties>
</file>