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90" r:id="rId6"/>
    <p:sldId id="296" r:id="rId7"/>
    <p:sldId id="291" r:id="rId8"/>
    <p:sldId id="292" r:id="rId9"/>
    <p:sldId id="297" r:id="rId10"/>
    <p:sldId id="302" r:id="rId11"/>
    <p:sldId id="301" r:id="rId12"/>
    <p:sldId id="299" r:id="rId13"/>
    <p:sldId id="300" r:id="rId14"/>
    <p:sldId id="2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72B5AE-1D28-90EB-1F4B-3F8952E207BF}" v="152" dt="2020-07-27T10:13:03.5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83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gan Graham" userId="S::graham.logan@ga.gov.au::8ed79fcc-4826-4163-a84f-3bf2de76b7c0" providerId="AD" clId="Web-{6C72B5AE-1D28-90EB-1F4B-3F8952E207BF}"/>
    <pc:docChg chg="modSld">
      <pc:chgData name="Logan Graham" userId="S::graham.logan@ga.gov.au::8ed79fcc-4826-4163-a84f-3bf2de76b7c0" providerId="AD" clId="Web-{6C72B5AE-1D28-90EB-1F4B-3F8952E207BF}" dt="2020-07-27T10:13:03.534" v="151" actId="20577"/>
      <pc:docMkLst>
        <pc:docMk/>
      </pc:docMkLst>
      <pc:sldChg chg="modSp">
        <pc:chgData name="Logan Graham" userId="S::graham.logan@ga.gov.au::8ed79fcc-4826-4163-a84f-3bf2de76b7c0" providerId="AD" clId="Web-{6C72B5AE-1D28-90EB-1F4B-3F8952E207BF}" dt="2020-07-27T09:33:11.170" v="43" actId="20577"/>
        <pc:sldMkLst>
          <pc:docMk/>
          <pc:sldMk cId="2898385680" sldId="261"/>
        </pc:sldMkLst>
        <pc:spChg chg="mod">
          <ac:chgData name="Logan Graham" userId="S::graham.logan@ga.gov.au::8ed79fcc-4826-4163-a84f-3bf2de76b7c0" providerId="AD" clId="Web-{6C72B5AE-1D28-90EB-1F4B-3F8952E207BF}" dt="2020-07-27T09:33:11.170" v="43" actId="20577"/>
          <ac:spMkLst>
            <pc:docMk/>
            <pc:sldMk cId="2898385680" sldId="261"/>
            <ac:spMk id="3" creationId="{00000000-0000-0000-0000-000000000000}"/>
          </ac:spMkLst>
        </pc:spChg>
      </pc:sldChg>
      <pc:sldChg chg="modSp">
        <pc:chgData name="Logan Graham" userId="S::graham.logan@ga.gov.au::8ed79fcc-4826-4163-a84f-3bf2de76b7c0" providerId="AD" clId="Web-{6C72B5AE-1D28-90EB-1F4B-3F8952E207BF}" dt="2020-07-27T10:03:12.341" v="53" actId="20577"/>
        <pc:sldMkLst>
          <pc:docMk/>
          <pc:sldMk cId="195591496" sldId="277"/>
        </pc:sldMkLst>
        <pc:spChg chg="mod">
          <ac:chgData name="Logan Graham" userId="S::graham.logan@ga.gov.au::8ed79fcc-4826-4163-a84f-3bf2de76b7c0" providerId="AD" clId="Web-{6C72B5AE-1D28-90EB-1F4B-3F8952E207BF}" dt="2020-07-27T10:03:12.341" v="53" actId="20577"/>
          <ac:spMkLst>
            <pc:docMk/>
            <pc:sldMk cId="195591496" sldId="277"/>
            <ac:spMk id="3" creationId="{00000000-0000-0000-0000-000000000000}"/>
          </ac:spMkLst>
        </pc:spChg>
      </pc:sldChg>
      <pc:sldChg chg="modSp">
        <pc:chgData name="Logan Graham" userId="S::graham.logan@ga.gov.au::8ed79fcc-4826-4163-a84f-3bf2de76b7c0" providerId="AD" clId="Web-{6C72B5AE-1D28-90EB-1F4B-3F8952E207BF}" dt="2020-07-27T10:04:00.795" v="59"/>
        <pc:sldMkLst>
          <pc:docMk/>
          <pc:sldMk cId="1299170974" sldId="279"/>
        </pc:sldMkLst>
        <pc:graphicFrameChg chg="mod modGraphic">
          <ac:chgData name="Logan Graham" userId="S::graham.logan@ga.gov.au::8ed79fcc-4826-4163-a84f-3bf2de76b7c0" providerId="AD" clId="Web-{6C72B5AE-1D28-90EB-1F4B-3F8952E207BF}" dt="2020-07-27T10:04:00.795" v="59"/>
          <ac:graphicFrameMkLst>
            <pc:docMk/>
            <pc:sldMk cId="1299170974" sldId="279"/>
            <ac:graphicFrameMk id="4" creationId="{00000000-0000-0000-0000-000000000000}"/>
          </ac:graphicFrameMkLst>
        </pc:graphicFrameChg>
      </pc:sldChg>
      <pc:sldChg chg="modSp">
        <pc:chgData name="Logan Graham" userId="S::graham.logan@ga.gov.au::8ed79fcc-4826-4163-a84f-3bf2de76b7c0" providerId="AD" clId="Web-{6C72B5AE-1D28-90EB-1F4B-3F8952E207BF}" dt="2020-07-27T10:13:03.534" v="150" actId="20577"/>
        <pc:sldMkLst>
          <pc:docMk/>
          <pc:sldMk cId="385001831" sldId="288"/>
        </pc:sldMkLst>
        <pc:spChg chg="mod">
          <ac:chgData name="Logan Graham" userId="S::graham.logan@ga.gov.au::8ed79fcc-4826-4163-a84f-3bf2de76b7c0" providerId="AD" clId="Web-{6C72B5AE-1D28-90EB-1F4B-3F8952E207BF}" dt="2020-07-27T10:13:03.534" v="150" actId="20577"/>
          <ac:spMkLst>
            <pc:docMk/>
            <pc:sldMk cId="385001831" sldId="288"/>
            <ac:spMk id="3" creationId="{00000000-0000-0000-0000-000000000000}"/>
          </ac:spMkLst>
        </pc:spChg>
      </pc:sldChg>
      <pc:sldChg chg="modSp">
        <pc:chgData name="Logan Graham" userId="S::graham.logan@ga.gov.au::8ed79fcc-4826-4163-a84f-3bf2de76b7c0" providerId="AD" clId="Web-{6C72B5AE-1D28-90EB-1F4B-3F8952E207BF}" dt="2020-07-27T10:09:46.595" v="112" actId="20577"/>
        <pc:sldMkLst>
          <pc:docMk/>
          <pc:sldMk cId="2816588740" sldId="289"/>
        </pc:sldMkLst>
        <pc:spChg chg="mod">
          <ac:chgData name="Logan Graham" userId="S::graham.logan@ga.gov.au::8ed79fcc-4826-4163-a84f-3bf2de76b7c0" providerId="AD" clId="Web-{6C72B5AE-1D28-90EB-1F4B-3F8952E207BF}" dt="2020-07-27T10:09:46.595" v="112" actId="20577"/>
          <ac:spMkLst>
            <pc:docMk/>
            <pc:sldMk cId="2816588740" sldId="289"/>
            <ac:spMk id="2" creationId="{00000000-0000-0000-0000-000000000000}"/>
          </ac:spMkLst>
        </pc:spChg>
        <pc:spChg chg="mod">
          <ac:chgData name="Logan Graham" userId="S::graham.logan@ga.gov.au::8ed79fcc-4826-4163-a84f-3bf2de76b7c0" providerId="AD" clId="Web-{6C72B5AE-1D28-90EB-1F4B-3F8952E207BF}" dt="2020-07-27T10:09:27.610" v="106" actId="20577"/>
          <ac:spMkLst>
            <pc:docMk/>
            <pc:sldMk cId="2816588740" sldId="289"/>
            <ac:spMk id="3" creationId="{00000000-0000-0000-0000-000000000000}"/>
          </ac:spMkLst>
        </pc:spChg>
      </pc:sldChg>
      <pc:sldChg chg="modSp">
        <pc:chgData name="Logan Graham" userId="S::graham.logan@ga.gov.au::8ed79fcc-4826-4163-a84f-3bf2de76b7c0" providerId="AD" clId="Web-{6C72B5AE-1D28-90EB-1F4B-3F8952E207BF}" dt="2020-07-27T10:11:33.299" v="133" actId="20577"/>
        <pc:sldMkLst>
          <pc:docMk/>
          <pc:sldMk cId="750253003" sldId="290"/>
        </pc:sldMkLst>
        <pc:spChg chg="mod">
          <ac:chgData name="Logan Graham" userId="S::graham.logan@ga.gov.au::8ed79fcc-4826-4163-a84f-3bf2de76b7c0" providerId="AD" clId="Web-{6C72B5AE-1D28-90EB-1F4B-3F8952E207BF}" dt="2020-07-27T10:10:05.485" v="114" actId="20577"/>
          <ac:spMkLst>
            <pc:docMk/>
            <pc:sldMk cId="750253003" sldId="290"/>
            <ac:spMk id="2" creationId="{00000000-0000-0000-0000-000000000000}"/>
          </ac:spMkLst>
        </pc:spChg>
        <pc:spChg chg="mod">
          <ac:chgData name="Logan Graham" userId="S::graham.logan@ga.gov.au::8ed79fcc-4826-4163-a84f-3bf2de76b7c0" providerId="AD" clId="Web-{6C72B5AE-1D28-90EB-1F4B-3F8952E207BF}" dt="2020-07-27T10:11:33.299" v="133" actId="20577"/>
          <ac:spMkLst>
            <pc:docMk/>
            <pc:sldMk cId="750253003" sldId="290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24/02/2021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5441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24/02/2021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605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24/02/2021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506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24/02/2021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6507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24/02/2021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5300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24/02/2021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020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24/02/2021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097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24/02/2021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999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24/02/2021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851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24/02/2021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176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EE681-C428-41BD-921F-D58EC3708441}" type="datetimeFigureOut">
              <a:rPr lang="en-AU" smtClean="0"/>
              <a:t>24/02/2021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873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EE681-C428-41BD-921F-D58EC3708441}" type="datetimeFigureOut">
              <a:rPr lang="en-AU" smtClean="0"/>
              <a:t>24/02/2021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726C3-1434-4562-AE7D-DE66483C9F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333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sina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52650"/>
            <a:ext cx="9144000" cy="2305050"/>
          </a:xfrm>
        </p:spPr>
        <p:txBody>
          <a:bodyPr>
            <a:normAutofit fontScale="90000"/>
          </a:bodyPr>
          <a:lstStyle/>
          <a:p>
            <a:r>
              <a:rPr lang="en-AU" b="1" dirty="0"/>
              <a:t>ANZ MDWG Roadmap </a:t>
            </a:r>
            <a:r>
              <a:rPr lang="en-AU" b="1" dirty="0" smtClean="0"/>
              <a:t>2:</a:t>
            </a:r>
            <a:r>
              <a:rPr lang="en-AU" b="1" dirty="0"/>
              <a:t/>
            </a:r>
            <a:br>
              <a:rPr lang="en-AU" b="1" dirty="0"/>
            </a:br>
            <a:r>
              <a:rPr lang="en-AU" b="1" dirty="0" smtClean="0"/>
              <a:t>Development Metadata </a:t>
            </a:r>
            <a:r>
              <a:rPr lang="en-AU" b="1" smtClean="0"/>
              <a:t>Community Profiles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73385"/>
            <a:ext cx="9144000" cy="1198789"/>
          </a:xfrm>
        </p:spPr>
        <p:txBody>
          <a:bodyPr/>
          <a:lstStyle/>
          <a:p>
            <a:r>
              <a:rPr lang="en-AU" b="1" dirty="0" smtClean="0"/>
              <a:t>25 February 2021</a:t>
            </a:r>
            <a:endParaRPr lang="en-AU" b="1" dirty="0"/>
          </a:p>
          <a:p>
            <a:r>
              <a:rPr lang="en-AU" b="1" dirty="0"/>
              <a:t>ANZ MDWG Meeting No </a:t>
            </a:r>
            <a:r>
              <a:rPr lang="en-AU" b="1" dirty="0" smtClean="0"/>
              <a:t>8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9909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Next Steps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For current activities:</a:t>
            </a:r>
          </a:p>
          <a:p>
            <a:r>
              <a:rPr lang="en-AU" dirty="0" smtClean="0"/>
              <a:t>Improvement based of feedback</a:t>
            </a:r>
          </a:p>
          <a:p>
            <a:r>
              <a:rPr lang="en-AU" dirty="0" smtClean="0"/>
              <a:t>Agreement on implementation and adoption</a:t>
            </a:r>
          </a:p>
          <a:p>
            <a:r>
              <a:rPr lang="en-AU" dirty="0" smtClean="0"/>
              <a:t>Agreement on tools, documentation and future support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 smtClean="0"/>
              <a:t>Future activities:</a:t>
            </a:r>
          </a:p>
          <a:p>
            <a:r>
              <a:rPr lang="en-AU" dirty="0" smtClean="0"/>
              <a:t>Assist with development of Geodesy metadata profile</a:t>
            </a:r>
          </a:p>
          <a:p>
            <a:r>
              <a:rPr lang="en-AU" dirty="0"/>
              <a:t>R</a:t>
            </a:r>
            <a:r>
              <a:rPr lang="en-AU" dirty="0" smtClean="0"/>
              <a:t>equirements for other profiles - TBA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012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3072" y="365125"/>
            <a:ext cx="6585857" cy="1325563"/>
          </a:xfrm>
        </p:spPr>
        <p:txBody>
          <a:bodyPr/>
          <a:lstStyle/>
          <a:p>
            <a:r>
              <a:rPr lang="en-AU" b="1" dirty="0" smtClean="0"/>
              <a:t>Questions and comments???</a:t>
            </a:r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76"/>
          <a:stretch/>
        </p:blipFill>
        <p:spPr>
          <a:xfrm>
            <a:off x="4191000" y="1510393"/>
            <a:ext cx="381000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0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8246"/>
          </a:xfrm>
        </p:spPr>
        <p:txBody>
          <a:bodyPr>
            <a:normAutofit/>
          </a:bodyPr>
          <a:lstStyle/>
          <a:p>
            <a:r>
              <a:rPr lang="en-AU" dirty="0" smtClean="0"/>
              <a:t>Roadmap 2 Priorities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7414"/>
            <a:ext cx="10820400" cy="454954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200"/>
              </a:spcAft>
            </a:pPr>
            <a:r>
              <a:rPr lang="en-AU" dirty="0"/>
              <a:t>Support for transformation </a:t>
            </a:r>
            <a:r>
              <a:rPr lang="en-AU" dirty="0" smtClean="0"/>
              <a:t>pathways</a:t>
            </a:r>
            <a:endParaRPr lang="en-AU" dirty="0">
              <a:solidFill>
                <a:schemeClr val="accent6"/>
              </a:solidFill>
            </a:endParaRPr>
          </a:p>
          <a:p>
            <a:pPr>
              <a:spcAft>
                <a:spcPts val="1200"/>
              </a:spcAft>
            </a:pPr>
            <a:r>
              <a:rPr lang="en-AU" u="sng" dirty="0" smtClean="0"/>
              <a:t>Development data </a:t>
            </a:r>
            <a:r>
              <a:rPr lang="en-AU" u="sng" dirty="0"/>
              <a:t>specific profiles and implementation examples</a:t>
            </a:r>
            <a:endParaRPr lang="en-AU" u="sng" dirty="0">
              <a:solidFill>
                <a:schemeClr val="accent6"/>
              </a:solidFill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en-AU" dirty="0" smtClean="0"/>
              <a:t>Metadata creation/editing and validator tools</a:t>
            </a:r>
            <a:endParaRPr lang="en-AU" dirty="0">
              <a:solidFill>
                <a:schemeClr val="accent6"/>
              </a:solidFill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en-AU" dirty="0" smtClean="0"/>
              <a:t>Improving governance</a:t>
            </a:r>
            <a:endParaRPr lang="en-AU" dirty="0">
              <a:solidFill>
                <a:schemeClr val="accent6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025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Current focus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EM </a:t>
            </a:r>
            <a:r>
              <a:rPr lang="en-AU" dirty="0" smtClean="0"/>
              <a:t>metadata profile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Elevation metadata profile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555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129" y="103868"/>
            <a:ext cx="10515600" cy="1137103"/>
          </a:xfrm>
        </p:spPr>
        <p:txBody>
          <a:bodyPr/>
          <a:lstStyle/>
          <a:p>
            <a:r>
              <a:rPr lang="en-AU" dirty="0" smtClean="0"/>
              <a:t>Methodology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641" y="1085397"/>
            <a:ext cx="11391901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AU" dirty="0" smtClean="0"/>
              <a:t>Steps:</a:t>
            </a: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AU" dirty="0" smtClean="0"/>
              <a:t>Identify relevant participants</a:t>
            </a: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AU" dirty="0" smtClean="0"/>
              <a:t>Identify existing documentation and/or conduct a workshop</a:t>
            </a: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AU" dirty="0" smtClean="0"/>
              <a:t>Develop analysis of specification requirements</a:t>
            </a: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AU" dirty="0" smtClean="0"/>
              <a:t>Develop the profile draft: Map requirements to a Standard (s) elements</a:t>
            </a: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AU" dirty="0" smtClean="0"/>
              <a:t>Evaluate and improve the profile draft</a:t>
            </a: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AU" dirty="0" smtClean="0"/>
              <a:t>Develop the final draft and implementation guideline, including </a:t>
            </a:r>
            <a:r>
              <a:rPr lang="en-AU" dirty="0"/>
              <a:t>xml template</a:t>
            </a:r>
            <a:endParaRPr lang="en-AU" dirty="0" smtClean="0"/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AU" dirty="0" smtClean="0"/>
              <a:t>If required, develop an implementation template</a:t>
            </a:r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AU" dirty="0" smtClean="0"/>
          </a:p>
          <a:p>
            <a:pPr marL="914400" lvl="1" indent="-4572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86983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328" y="223611"/>
            <a:ext cx="10515600" cy="805089"/>
          </a:xfrm>
        </p:spPr>
        <p:txBody>
          <a:bodyPr/>
          <a:lstStyle/>
          <a:p>
            <a:r>
              <a:rPr lang="en-AU" dirty="0" smtClean="0"/>
              <a:t>EM </a:t>
            </a:r>
            <a:r>
              <a:rPr lang="en-AU" dirty="0"/>
              <a:t>M</a:t>
            </a:r>
            <a:r>
              <a:rPr lang="en-AU" dirty="0" smtClean="0"/>
              <a:t>etadata </a:t>
            </a:r>
            <a:r>
              <a:rPr lang="en-AU" dirty="0" smtClean="0"/>
              <a:t>profile: Summary of progress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1" y="1132114"/>
            <a:ext cx="10776857" cy="50509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000" dirty="0" smtClean="0"/>
          </a:p>
          <a:p>
            <a:pPr marL="0" indent="0">
              <a:buNone/>
            </a:pPr>
            <a:endParaRPr lang="en-AU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323307"/>
              </p:ext>
            </p:extLst>
          </p:nvPr>
        </p:nvGraphicFramePr>
        <p:xfrm>
          <a:off x="864507" y="1621970"/>
          <a:ext cx="10576378" cy="3941696"/>
        </p:xfrm>
        <a:graphic>
          <a:graphicData uri="http://schemas.openxmlformats.org/drawingml/2006/table">
            <a:tbl>
              <a:tblPr/>
              <a:tblGrid>
                <a:gridCol w="986064">
                  <a:extLst>
                    <a:ext uri="{9D8B030D-6E8A-4147-A177-3AD203B41FA5}">
                      <a16:colId xmlns:a16="http://schemas.microsoft.com/office/drawing/2014/main" val="3838261629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3293443913"/>
                    </a:ext>
                  </a:extLst>
                </a:gridCol>
                <a:gridCol w="7892143">
                  <a:extLst>
                    <a:ext uri="{9D8B030D-6E8A-4147-A177-3AD203B41FA5}">
                      <a16:colId xmlns:a16="http://schemas.microsoft.com/office/drawing/2014/main" val="1167973595"/>
                    </a:ext>
                  </a:extLst>
                </a:gridCol>
              </a:tblGrid>
              <a:tr h="755583"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Progress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Comments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013883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Done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 with </a:t>
                      </a:r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</a:t>
                      </a:r>
                      <a:r>
                        <a:rPr lang="en-A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Emergency Management Spatial Information Network Australia (</a:t>
                      </a:r>
                      <a:r>
                        <a:rPr lang="en-AU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EMSINA</a:t>
                      </a:r>
                      <a:r>
                        <a:rPr lang="en-A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group </a:t>
                      </a:r>
                      <a:r>
                        <a:rPr lang="en-A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develop requirements and evaluate implementation. Kane Orr help</a:t>
                      </a:r>
                      <a:r>
                        <a:rPr lang="en-A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 facilitate.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338729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Done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Initial requirements  were identified through workshop and other consultations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10118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Done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Analysis of requirements was complete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42871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  <a:endParaRPr lang="en-AU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Initial metadata profile for services </a:t>
                      </a:r>
                      <a:r>
                        <a:rPr lang="en-A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 being developed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465957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 </a:t>
                      </a:r>
                      <a:r>
                        <a:rPr lang="en-A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</a:t>
                      </a:r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 </a:t>
                      </a:r>
                      <a:r>
                        <a:rPr lang="en-A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</a:t>
                      </a:r>
                      <a:r>
                        <a:rPr lang="en-AU" sz="20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EMSINA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068036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34859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 was initiated to create a metadata </a:t>
                      </a:r>
                      <a:r>
                        <a:rPr lang="en-A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template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762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35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43" y="169183"/>
            <a:ext cx="10515600" cy="1325563"/>
          </a:xfrm>
        </p:spPr>
        <p:txBody>
          <a:bodyPr/>
          <a:lstStyle/>
          <a:p>
            <a:r>
              <a:rPr lang="en-AU" dirty="0" smtClean="0"/>
              <a:t>Development of </a:t>
            </a:r>
            <a:r>
              <a:rPr lang="en-AU" dirty="0" smtClean="0"/>
              <a:t>EM </a:t>
            </a:r>
            <a:r>
              <a:rPr lang="en-AU" dirty="0" smtClean="0"/>
              <a:t>Metadata Profile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687974" y="1587419"/>
            <a:ext cx="11025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Initial consultation	and collection of requirements</a:t>
            </a:r>
            <a:r>
              <a:rPr lang="en-AU" dirty="0" smtClean="0"/>
              <a:t>		</a:t>
            </a:r>
            <a:r>
              <a:rPr lang="en-AU" b="1" dirty="0" smtClean="0"/>
              <a:t>Initial Profile Draft</a:t>
            </a:r>
            <a:endParaRPr lang="en-AU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102" y="3094075"/>
            <a:ext cx="4426868" cy="17300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Left-Right Arrow 2"/>
          <p:cNvSpPr/>
          <p:nvPr/>
        </p:nvSpPr>
        <p:spPr>
          <a:xfrm>
            <a:off x="5456464" y="3548742"/>
            <a:ext cx="1537607" cy="713015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chemeClr val="bg1"/>
                </a:solidFill>
              </a:rPr>
              <a:t>FEEDBACK</a:t>
            </a:r>
            <a:endParaRPr lang="en-AU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97331" y="2403152"/>
            <a:ext cx="3644202" cy="2030001"/>
            <a:chOff x="585625" y="2507061"/>
            <a:chExt cx="3644202" cy="203000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625" y="2507061"/>
              <a:ext cx="1756466" cy="18606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11006" y="3244317"/>
              <a:ext cx="2418821" cy="12927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780569" y="3959083"/>
            <a:ext cx="2337295" cy="15650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75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72" y="457200"/>
            <a:ext cx="11299174" cy="5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945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328" y="223611"/>
            <a:ext cx="10515600" cy="805089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Elevation Metadata profile: Summary of progress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1" y="1132114"/>
            <a:ext cx="10776857" cy="50509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000" dirty="0" smtClean="0"/>
          </a:p>
          <a:p>
            <a:pPr marL="0" indent="0">
              <a:buNone/>
            </a:pPr>
            <a:endParaRPr lang="en-AU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045089"/>
              </p:ext>
            </p:extLst>
          </p:nvPr>
        </p:nvGraphicFramePr>
        <p:xfrm>
          <a:off x="864507" y="1621970"/>
          <a:ext cx="10576378" cy="4094096"/>
        </p:xfrm>
        <a:graphic>
          <a:graphicData uri="http://schemas.openxmlformats.org/drawingml/2006/table">
            <a:tbl>
              <a:tblPr/>
              <a:tblGrid>
                <a:gridCol w="986064">
                  <a:extLst>
                    <a:ext uri="{9D8B030D-6E8A-4147-A177-3AD203B41FA5}">
                      <a16:colId xmlns:a16="http://schemas.microsoft.com/office/drawing/2014/main" val="3838261629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3293443913"/>
                    </a:ext>
                  </a:extLst>
                </a:gridCol>
                <a:gridCol w="7892143">
                  <a:extLst>
                    <a:ext uri="{9D8B030D-6E8A-4147-A177-3AD203B41FA5}">
                      <a16:colId xmlns:a16="http://schemas.microsoft.com/office/drawing/2014/main" val="1167973595"/>
                    </a:ext>
                  </a:extLst>
                </a:gridCol>
              </a:tblGrid>
              <a:tr h="755583"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Progress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Comments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013883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Done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 with </a:t>
                      </a:r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</a:t>
                      </a:r>
                      <a:endParaRPr lang="en-AU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ICSM Elevation/Imagery WG </a:t>
                      </a:r>
                      <a:r>
                        <a:rPr lang="en-A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develop requirements and evaluate implementation. Kane Orr help</a:t>
                      </a:r>
                      <a:r>
                        <a:rPr lang="en-A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 facilitate.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338729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Done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Initial requirements  were identified through workshop and other consultations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10118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Done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Analysis of requirements was complete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42871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Done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Initial metadata profile for services was developed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465957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0680365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34859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 progress</a:t>
                      </a: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762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26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Development of </a:t>
            </a:r>
            <a:r>
              <a:rPr lang="en-AU" dirty="0" smtClean="0"/>
              <a:t>Elevation </a:t>
            </a:r>
            <a:r>
              <a:rPr lang="en-AU" dirty="0"/>
              <a:t>Metadata Profile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687974" y="1587419"/>
            <a:ext cx="11025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Initial consultation	and collection of requirements</a:t>
            </a:r>
            <a:r>
              <a:rPr lang="en-AU" dirty="0" smtClean="0"/>
              <a:t>		</a:t>
            </a:r>
            <a:r>
              <a:rPr lang="en-AU" b="1" dirty="0" smtClean="0"/>
              <a:t>Initial Profile Draft</a:t>
            </a:r>
            <a:endParaRPr lang="en-AU" b="1" dirty="0"/>
          </a:p>
        </p:txBody>
      </p:sp>
      <p:sp>
        <p:nvSpPr>
          <p:cNvPr id="5" name="Left-Right Arrow 4"/>
          <p:cNvSpPr/>
          <p:nvPr/>
        </p:nvSpPr>
        <p:spPr>
          <a:xfrm>
            <a:off x="4662893" y="3380300"/>
            <a:ext cx="1537607" cy="713015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 smtClean="0">
                <a:solidFill>
                  <a:schemeClr val="bg1"/>
                </a:solidFill>
              </a:rPr>
              <a:t>FEEDBACK</a:t>
            </a:r>
            <a:endParaRPr lang="en-AU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393" y="2402931"/>
            <a:ext cx="5753313" cy="26677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393" y="2920585"/>
            <a:ext cx="2004607" cy="15371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587" y="2136164"/>
            <a:ext cx="1540942" cy="14112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566" y="2963528"/>
            <a:ext cx="1466852" cy="14512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618" y="4131234"/>
            <a:ext cx="1518380" cy="13740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ight Arrow 12"/>
          <p:cNvSpPr/>
          <p:nvPr/>
        </p:nvSpPr>
        <p:spPr>
          <a:xfrm>
            <a:off x="1996643" y="3547381"/>
            <a:ext cx="623357" cy="301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879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SM_16_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SM_16_9" id="{325884B6-AB00-4B73-8B68-8B8B4E432820}" vid="{230E7DAC-45EF-423B-B86D-980C9F0545C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EB9F764567A46B3E1772DDF56DF56" ma:contentTypeVersion="13" ma:contentTypeDescription="Create a new document." ma:contentTypeScope="" ma:versionID="75244fe943b58a2b6c1e77d395b8d90e">
  <xsd:schema xmlns:xsd="http://www.w3.org/2001/XMLSchema" xmlns:xs="http://www.w3.org/2001/XMLSchema" xmlns:p="http://schemas.microsoft.com/office/2006/metadata/properties" xmlns:ns3="9546db70-b761-4d64-9420-ccaa470e7153" xmlns:ns4="fbeb2f1a-1674-45b6-9b62-b7eac1313c3e" targetNamespace="http://schemas.microsoft.com/office/2006/metadata/properties" ma:root="true" ma:fieldsID="bcd6c86a067518ee511401bd7cf6fd5e" ns3:_="" ns4:_="">
    <xsd:import namespace="9546db70-b761-4d64-9420-ccaa470e7153"/>
    <xsd:import namespace="fbeb2f1a-1674-45b6-9b62-b7eac1313c3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46db70-b761-4d64-9420-ccaa470e71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eb2f1a-1674-45b6-9b62-b7eac1313c3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5678FC-3653-4A26-8AC8-2E40A2044CB4}">
  <ds:schemaRefs>
    <ds:schemaRef ds:uri="http://schemas.microsoft.com/office/infopath/2007/PartnerControls"/>
    <ds:schemaRef ds:uri="9546db70-b761-4d64-9420-ccaa470e7153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fbeb2f1a-1674-45b6-9b62-b7eac1313c3e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01AB9DC-E899-48DD-8CAD-A3B10A36F1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46db70-b761-4d64-9420-ccaa470e7153"/>
    <ds:schemaRef ds:uri="fbeb2f1a-1674-45b6-9b62-b7eac1313c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DEF8201-30D3-4533-900E-FACCDC8AE9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ICSM_16_9</Template>
  <TotalTime>969</TotalTime>
  <Words>340</Words>
  <Application>Microsoft Office PowerPoint</Application>
  <PresentationFormat>Widescreen</PresentationFormat>
  <Paragraphs>86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ICSM_16_9</vt:lpstr>
      <vt:lpstr>ANZ MDWG Roadmap 2: Development Metadata Community Profiles</vt:lpstr>
      <vt:lpstr>Roadmap 2 Priorities</vt:lpstr>
      <vt:lpstr>Current focus</vt:lpstr>
      <vt:lpstr>Methodology</vt:lpstr>
      <vt:lpstr>EM Metadata profile: Summary of progress</vt:lpstr>
      <vt:lpstr>Development of EM Metadata Profile</vt:lpstr>
      <vt:lpstr>PowerPoint Presentation</vt:lpstr>
      <vt:lpstr>Elevation Metadata profile: Summary of progress</vt:lpstr>
      <vt:lpstr>Development of Elevation Metadata Profile</vt:lpstr>
      <vt:lpstr>Next Steps</vt:lpstr>
      <vt:lpstr>Questions and comments???</vt:lpstr>
    </vt:vector>
  </TitlesOfParts>
  <Company>Geoscience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Waterhouse Lesley</dc:creator>
  <cp:lastModifiedBy>Bastrakova Irina</cp:lastModifiedBy>
  <cp:revision>203</cp:revision>
  <dcterms:created xsi:type="dcterms:W3CDTF">2019-03-28T00:17:53Z</dcterms:created>
  <dcterms:modified xsi:type="dcterms:W3CDTF">2021-02-24T04:38:33Z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0x010100709EB9F764567A46B3E1772DDF56DF56</vt:lpwstr>
  </property>
</Properties>
</file>