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648" r:id="rId2"/>
    <p:sldMasterId id="2147483666" r:id="rId3"/>
  </p:sldMasterIdLst>
  <p:notesMasterIdLst>
    <p:notesMasterId r:id="rId17"/>
  </p:notesMasterIdLst>
  <p:handoutMasterIdLst>
    <p:handoutMasterId r:id="rId18"/>
  </p:handoutMasterIdLst>
  <p:sldIdLst>
    <p:sldId id="269" r:id="rId4"/>
    <p:sldId id="280" r:id="rId5"/>
    <p:sldId id="279" r:id="rId6"/>
    <p:sldId id="291" r:id="rId7"/>
    <p:sldId id="292" r:id="rId8"/>
    <p:sldId id="287" r:id="rId9"/>
    <p:sldId id="293" r:id="rId10"/>
    <p:sldId id="294" r:id="rId11"/>
    <p:sldId id="295" r:id="rId12"/>
    <p:sldId id="283" r:id="rId13"/>
    <p:sldId id="285" r:id="rId14"/>
    <p:sldId id="282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s1" initials="U" lastIdx="1" clrIdx="0">
    <p:extLst/>
  </p:cmAuthor>
  <p:cmAuthor id="2" name="Erick Felsey" initials="EF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92745"/>
    <a:srgbClr val="F2F2F2"/>
    <a:srgbClr val="D6DCE5"/>
    <a:srgbClr val="0A1F60"/>
    <a:srgbClr val="2ED0FF"/>
    <a:srgbClr val="6DD6EC"/>
    <a:srgbClr val="BEF7FA"/>
    <a:srgbClr val="A7F1FB"/>
    <a:srgbClr val="A6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2" autoAdjust="0"/>
    <p:restoredTop sz="96208" autoAdjust="0"/>
  </p:normalViewPr>
  <p:slideViewPr>
    <p:cSldViewPr snapToGrid="0" snapToObjects="1">
      <p:cViewPr>
        <p:scale>
          <a:sx n="59" d="100"/>
          <a:sy n="59" d="100"/>
        </p:scale>
        <p:origin x="-296" y="-5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26" Type="http://schemas.openxmlformats.org/officeDocument/2006/relationships/customXml" Target="../customXml/item2.xml"/><Relationship Id="rId2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5" Type="http://schemas.openxmlformats.org/officeDocument/2006/relationships/customXml" Target="../customXml/item1.xml"/><Relationship Id="rId20" Type="http://schemas.openxmlformats.org/officeDocument/2006/relationships/commentAuthors" Target="commentAuthors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theme" Target="theme/theme1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22" Type="http://schemas.openxmlformats.org/officeDocument/2006/relationships/viewProps" Target="viewProps.xml"/><Relationship Id="rId14" Type="http://schemas.openxmlformats.org/officeDocument/2006/relationships/slide" Target="slides/slide11.xml"/><Relationship Id="rId4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3537F67-8843-42B4-9051-D6F4A61DD2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E3B5AC-6035-4FCB-ACBF-BFFD34ED4E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0AEA4-3F19-4F42-91AE-A93231ABB6AE}" type="datetimeFigureOut">
              <a:rPr lang="en-US" smtClean="0"/>
              <a:t>1/6/22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A6D496-F68B-4433-9AEF-E7D73F3FD8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48BF13-2098-43A7-AF3D-88038BED56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12071-85AE-4634-ADF4-671944ADD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6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64895-6A18-451E-B7CB-0F11BB972913}" type="datetimeFigureOut">
              <a:rPr lang="en-US" smtClean="0"/>
              <a:t>1/6/22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BFD32-2F24-4FA9-B7DE-53D903241E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5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2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26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26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6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26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BFD32-2F24-4FA9-B7DE-53D903241EC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37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twitter.com/opengeospatial?ref_src=twsrc%5Egoogle%7Ctwcamp%5Eserp%7Ctwgr%5Eauthor" TargetMode="External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2" Type="http://schemas.openxmlformats.org/officeDocument/2006/relationships/hyperlink" Target="https://www.linkedin.com/company/open-geospatial-consortium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twitter.com/opengeospatial?ref_src=twsrc%5Egoogle%7Ctwcamp%5Eserp%7Ctwgr%5Eauthor" TargetMode="External"/><Relationship Id="rId5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2" Type="http://schemas.openxmlformats.org/officeDocument/2006/relationships/hyperlink" Target="https://www.linkedin.com/company/open-geospatial-consortium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052092-82D1-461F-807E-84F5B15DC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026E5D17-F33D-4327-A7B8-A6331A0F7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DA4D5ED7-4916-4EF5-9B14-DD6D0EE6D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16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9FAF647A-F430-493F-8C59-3B8606183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7" y="1162838"/>
            <a:ext cx="10515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BA26529-85C0-4F43-A661-C246EECB0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xmlns="" id="{3F4EB3E8-5FEC-4C3E-A5D3-50A8AFCC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822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346320-0324-4809-B373-A030DCF95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361D4E-334B-43FF-8C44-6087A8997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766660E1-DC61-49B7-B1BF-758191AD8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B8CEC819-3D8B-4945-9089-70431865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08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28C676-7022-455C-BC96-C417EAD0C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950" y="1169129"/>
            <a:ext cx="5510750" cy="4351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2FC6BE87-7DC1-4304-9721-F91A29FAEA3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0" y="1169129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31033C92-6E24-468B-B940-53DC3CAD3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41B954B2-D76F-441F-9CC1-B9786CEA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90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9CD10A2-D996-4897-B93A-DBB8A12AD0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4947E6-C4CE-4B01-9E09-A64847150A74}" type="datetime1">
              <a:rPr lang="en-ZA" smtClean="0"/>
              <a:t>1/6/22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ABA770-0A0A-40C4-BA84-EE8470ED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0189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Standardization in the field of digital geographic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A28ECD6-FC2E-42E8-A58C-7ED5CEC7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C5197-1E51-49E6-82D3-45E83ED5803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73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22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337413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ClrTx/>
              <a:buSzTx/>
              <a:buNone/>
              <a:defRPr sz="2800" b="1">
                <a:solidFill>
                  <a:srgbClr val="262626"/>
                </a:solidFill>
              </a:defRPr>
            </a:lvl1pPr>
          </a:lstStyle>
          <a:p>
            <a:r>
              <a:t>Slide Subtitle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xmlns="" id="{3907E69E-DE70-4507-AEDB-5476B8AEAA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3930" y="6223001"/>
            <a:ext cx="1040670" cy="5302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0246843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87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8EB54FDB-76A2-4243-86B5-611386F46E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944" y="6109215"/>
            <a:ext cx="436507" cy="436507"/>
          </a:xfrm>
          <a:prstGeom prst="rect">
            <a:avLst/>
          </a:prstGeom>
        </p:spPr>
      </p:pic>
      <p:pic>
        <p:nvPicPr>
          <p:cNvPr id="13" name="Picture 12" descr="A picture containing shirt&#10;&#10;Description automatically generated">
            <a:hlinkClick r:id="rId4"/>
            <a:extLst>
              <a:ext uri="{FF2B5EF4-FFF2-40B4-BE49-F238E27FC236}">
                <a16:creationId xmlns:a16="http://schemas.microsoft.com/office/drawing/2014/main" xmlns="" id="{A76BF76E-0419-4D4C-A49E-9895A6B546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716" y="6022887"/>
            <a:ext cx="598016" cy="598016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D563F8E6-7209-4995-BB0C-79F5A590D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4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sign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E57135AE-A9F7-49E4-A4C5-F848A82772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944" y="6109215"/>
            <a:ext cx="436507" cy="436507"/>
          </a:xfrm>
          <a:prstGeom prst="rect">
            <a:avLst/>
          </a:prstGeom>
        </p:spPr>
      </p:pic>
      <p:pic>
        <p:nvPicPr>
          <p:cNvPr id="10" name="Picture 9" descr="A picture containing shirt&#10;&#10;Description automatically generated">
            <a:hlinkClick r:id="rId4"/>
            <a:extLst>
              <a:ext uri="{FF2B5EF4-FFF2-40B4-BE49-F238E27FC236}">
                <a16:creationId xmlns:a16="http://schemas.microsoft.com/office/drawing/2014/main" xmlns="" id="{029A5884-52CE-4BD4-B4CC-F852684E8D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5716" y="6022887"/>
            <a:ext cx="598016" cy="5980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9382FF6-9475-4B95-8754-697DEAD1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2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xmlns="" id="{BAAD1DE8-F1F5-4FAF-963B-2A354EA7A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3"/>
            <a:ext cx="12192000" cy="951172"/>
          </a:xfrm>
          <a:prstGeom prst="rect">
            <a:avLst/>
          </a:prstGeom>
        </p:spPr>
      </p:pic>
      <p:pic>
        <p:nvPicPr>
          <p:cNvPr id="13" name="Picture 1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xmlns="" id="{8652D866-B14F-454C-BDF6-5545A022FB29}"/>
              </a:ext>
            </a:extLst>
          </p:cNvPr>
          <p:cNvPicPr>
            <a:picLocks/>
          </p:cNvPicPr>
          <p:nvPr userDrawn="1"/>
        </p:nvPicPr>
        <p:blipFill rotWithShape="1">
          <a:blip r:embed="rId9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350DF1-7CB9-4ADA-A6E3-3CDCA86EF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107" y="1162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C8AD972-4108-434B-AA8C-8EFF7EECE85D}"/>
              </a:ext>
            </a:extLst>
          </p:cNvPr>
          <p:cNvSpPr txBox="1"/>
          <p:nvPr userDrawn="1"/>
        </p:nvSpPr>
        <p:spPr>
          <a:xfrm>
            <a:off x="10575181" y="31837"/>
            <a:ext cx="142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5197B7C-A314-4779-BD55-2FC2CEB1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709" y="55285"/>
            <a:ext cx="10515600" cy="765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C634C5-3617-497F-B2D8-90501346CE33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798B25B4-87D2-40A8-8FCE-9DC7E68F0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xmlns="" id="{45953386-97ED-4C4D-B208-AB8727D6635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2" r:id="rId2"/>
    <p:sldLayoutId id="2147483710" r:id="rId3"/>
    <p:sldLayoutId id="2147483715" r:id="rId4"/>
    <p:sldLayoutId id="2147483716" r:id="rId5"/>
    <p:sldLayoutId id="2147483717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>
              <a:lumMod val="95000"/>
            </a:schemeClr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rgbClr val="09274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F567DE2-1201-4602-845D-5E4183EB3E09}"/>
              </a:ext>
            </a:extLst>
          </p:cNvPr>
          <p:cNvSpPr/>
          <p:nvPr userDrawn="1"/>
        </p:nvSpPr>
        <p:spPr>
          <a:xfrm>
            <a:off x="0" y="0"/>
            <a:ext cx="6370710" cy="64972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 descr="A picture containing person, man, using, water&#10;&#10;Description automatically generated">
            <a:extLst>
              <a:ext uri="{FF2B5EF4-FFF2-40B4-BE49-F238E27FC236}">
                <a16:creationId xmlns:a16="http://schemas.microsoft.com/office/drawing/2014/main" xmlns="" id="{79F6AB73-CACD-420F-94FF-329572A03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70710" y="0"/>
            <a:ext cx="5821290" cy="649725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CD55CC2-ECB2-4C8C-AAE9-6DA13C3C1667}"/>
              </a:ext>
            </a:extLst>
          </p:cNvPr>
          <p:cNvSpPr txBox="1"/>
          <p:nvPr userDrawn="1"/>
        </p:nvSpPr>
        <p:spPr>
          <a:xfrm>
            <a:off x="1290937" y="4502457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F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indable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16B235F-86D9-4CA4-A3A8-F1D9D5E31F50}"/>
              </a:ext>
            </a:extLst>
          </p:cNvPr>
          <p:cNvSpPr txBox="1"/>
          <p:nvPr userDrawn="1"/>
        </p:nvSpPr>
        <p:spPr>
          <a:xfrm>
            <a:off x="9836205" y="5657802"/>
            <a:ext cx="189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sp>
        <p:nvSpPr>
          <p:cNvPr id="38" name="Google Shape;118;p19">
            <a:extLst>
              <a:ext uri="{FF2B5EF4-FFF2-40B4-BE49-F238E27FC236}">
                <a16:creationId xmlns:a16="http://schemas.microsoft.com/office/drawing/2014/main" xmlns="" id="{638F4D43-BD4D-41AF-B951-05D3354CD8D8}"/>
              </a:ext>
            </a:extLst>
          </p:cNvPr>
          <p:cNvSpPr/>
          <p:nvPr userDrawn="1"/>
        </p:nvSpPr>
        <p:spPr>
          <a:xfrm>
            <a:off x="625867" y="4453345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119;p19">
            <a:extLst>
              <a:ext uri="{FF2B5EF4-FFF2-40B4-BE49-F238E27FC236}">
                <a16:creationId xmlns:a16="http://schemas.microsoft.com/office/drawing/2014/main" xmlns="" id="{C9E8958B-3720-421F-BE83-BD36693B81B1}"/>
              </a:ext>
            </a:extLst>
          </p:cNvPr>
          <p:cNvSpPr/>
          <p:nvPr userDrawn="1"/>
        </p:nvSpPr>
        <p:spPr>
          <a:xfrm>
            <a:off x="3089907" y="4465878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Google Shape;120;p19">
            <a:extLst>
              <a:ext uri="{FF2B5EF4-FFF2-40B4-BE49-F238E27FC236}">
                <a16:creationId xmlns:a16="http://schemas.microsoft.com/office/drawing/2014/main" xmlns="" id="{EB6376F3-3CAD-4103-8C58-5BFB967035C3}"/>
              </a:ext>
            </a:extLst>
          </p:cNvPr>
          <p:cNvSpPr/>
          <p:nvPr userDrawn="1"/>
        </p:nvSpPr>
        <p:spPr>
          <a:xfrm>
            <a:off x="618171" y="5220332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121;p19">
            <a:extLst>
              <a:ext uri="{FF2B5EF4-FFF2-40B4-BE49-F238E27FC236}">
                <a16:creationId xmlns:a16="http://schemas.microsoft.com/office/drawing/2014/main" xmlns="" id="{355FA745-80DE-47BC-BBAB-FD75AA5511A6}"/>
              </a:ext>
            </a:extLst>
          </p:cNvPr>
          <p:cNvSpPr/>
          <p:nvPr userDrawn="1"/>
        </p:nvSpPr>
        <p:spPr>
          <a:xfrm>
            <a:off x="3108605" y="5222629"/>
            <a:ext cx="535290" cy="53529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oogle Shape;127;p19" descr="A picture containing drawing, light, clock&#10;&#10;Description automatically generated">
            <a:extLst>
              <a:ext uri="{FF2B5EF4-FFF2-40B4-BE49-F238E27FC236}">
                <a16:creationId xmlns:a16="http://schemas.microsoft.com/office/drawing/2014/main" xmlns="" id="{678C7BC9-B6AA-4F18-ABEA-AE4DA001F542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4267" y="4456346"/>
            <a:ext cx="532289" cy="53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24;p1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2D1C18E-6B7A-4CD6-B819-59FEC83D66AF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536" y="4494683"/>
            <a:ext cx="465951" cy="46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25;p1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3536215-45EB-4C98-8BC0-C9AEFB27DDCD}"/>
              </a:ext>
            </a:extLst>
          </p:cNvPr>
          <p:cNvPicPr preferRelativeResize="0"/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892" y="5178394"/>
            <a:ext cx="612940" cy="61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26;p1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E8BC565F-DE29-4080-B712-23B93B737BF6}"/>
              </a:ext>
            </a:extLst>
          </p:cNvPr>
          <p:cNvPicPr preferRelativeResize="0"/>
          <p:nvPr userDrawn="1"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5531" y="520282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539FB623-817F-4F93-A288-978EC23E3A04}"/>
              </a:ext>
            </a:extLst>
          </p:cNvPr>
          <p:cNvSpPr txBox="1"/>
          <p:nvPr userDrawn="1"/>
        </p:nvSpPr>
        <p:spPr>
          <a:xfrm>
            <a:off x="3751637" y="4531453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ccessible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B2939A-F19C-4224-86A7-EF97F4D2E0E6}"/>
              </a:ext>
            </a:extLst>
          </p:cNvPr>
          <p:cNvSpPr txBox="1"/>
          <p:nvPr userDrawn="1"/>
        </p:nvSpPr>
        <p:spPr>
          <a:xfrm>
            <a:off x="1288611" y="5300198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nteroperable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8327126-140B-4A3D-9476-05C34A3920A5}"/>
              </a:ext>
            </a:extLst>
          </p:cNvPr>
          <p:cNvSpPr txBox="1"/>
          <p:nvPr userDrawn="1"/>
        </p:nvSpPr>
        <p:spPr>
          <a:xfrm>
            <a:off x="3754625" y="5299592"/>
            <a:ext cx="206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1" u="sng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</a:t>
            </a:r>
            <a:r>
              <a:rPr lang="en-CA" sz="18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eusable</a:t>
            </a:r>
            <a:endParaRPr lang="en-US" sz="1800" dirty="0">
              <a:solidFill>
                <a:srgbClr val="00206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921F7842-FB62-4D03-A267-0ECABCF803CE}"/>
              </a:ext>
            </a:extLst>
          </p:cNvPr>
          <p:cNvSpPr/>
          <p:nvPr userDrawn="1"/>
        </p:nvSpPr>
        <p:spPr>
          <a:xfrm>
            <a:off x="0" y="3068852"/>
            <a:ext cx="6370711" cy="7321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A72C414-D113-4B8F-88E8-4DE4B29A2295}"/>
              </a:ext>
            </a:extLst>
          </p:cNvPr>
          <p:cNvSpPr txBox="1"/>
          <p:nvPr userDrawn="1"/>
        </p:nvSpPr>
        <p:spPr>
          <a:xfrm>
            <a:off x="153004" y="3142719"/>
            <a:ext cx="600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b="1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world’s leading and comprehensive </a:t>
            </a:r>
            <a:br>
              <a:rPr lang="en-CA" b="1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CA" b="1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community of experts making location information:</a:t>
            </a:r>
            <a:endParaRPr lang="en-US" b="1" dirty="0">
              <a:solidFill>
                <a:srgbClr val="002060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345468-F921-49D3-A341-9DC9068F2906}"/>
              </a:ext>
            </a:extLst>
          </p:cNvPr>
          <p:cNvSpPr txBox="1"/>
          <p:nvPr userDrawn="1"/>
        </p:nvSpPr>
        <p:spPr>
          <a:xfrm>
            <a:off x="11560254" y="5795401"/>
            <a:ext cx="30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</a:t>
            </a:r>
            <a:endParaRPr lang="en-US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xmlns="" id="{12533E42-C92B-4F9B-9039-39298932638B}"/>
              </a:ext>
            </a:extLst>
          </p:cNvPr>
          <p:cNvPicPr>
            <a:picLocks/>
          </p:cNvPicPr>
          <p:nvPr userDrawn="1"/>
        </p:nvPicPr>
        <p:blipFill rotWithShape="1">
          <a:blip r:embed="rId8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0B76AA4-6C64-4F1F-ADCB-CF84C5173688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xmlns="" id="{28B69FD2-131B-4899-A007-3AA20C8DC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6" name="Picture 35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xmlns="" id="{EECBDD7C-B804-4A09-801E-60E613AF586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CA4ED7CC-B2CC-4EDC-9BD3-54F30E099634}"/>
              </a:ext>
            </a:extLst>
          </p:cNvPr>
          <p:cNvSpPr/>
          <p:nvPr userDrawn="1"/>
        </p:nvSpPr>
        <p:spPr>
          <a:xfrm>
            <a:off x="584892" y="6551206"/>
            <a:ext cx="32575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1000" b="0" dirty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rPr>
              <a:t>Copyright © 2020 Open Geospatial Consortium</a:t>
            </a:r>
          </a:p>
        </p:txBody>
      </p:sp>
    </p:spTree>
    <p:extLst>
      <p:ext uri="{BB962C8B-B14F-4D97-AF65-F5344CB8AC3E}">
        <p14:creationId xmlns:p14="http://schemas.microsoft.com/office/powerpoint/2010/main" val="405331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4190970-6525-44D3-9AE8-4614745807E8}"/>
              </a:ext>
            </a:extLst>
          </p:cNvPr>
          <p:cNvSpPr/>
          <p:nvPr userDrawn="1"/>
        </p:nvSpPr>
        <p:spPr>
          <a:xfrm>
            <a:off x="0" y="6147896"/>
            <a:ext cx="12192000" cy="429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xmlns="" id="{F66AB522-982A-4FA7-ACDF-5358F4032C6C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95059"/>
            <a:ext cx="12192000" cy="364077"/>
          </a:xfrm>
          <a:prstGeom prst="rect">
            <a:avLst/>
          </a:prstGeom>
        </p:spPr>
      </p:pic>
      <p:pic>
        <p:nvPicPr>
          <p:cNvPr id="7" name="Picture 6" descr="A picture containing building, outdoor, light, city&#10;&#10;Description automatically generated">
            <a:extLst>
              <a:ext uri="{FF2B5EF4-FFF2-40B4-BE49-F238E27FC236}">
                <a16:creationId xmlns:a16="http://schemas.microsoft.com/office/drawing/2014/main" xmlns="" id="{CED46392-1508-4C8D-9D6E-3A41BFC61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8"/>
          <a:stretch/>
        </p:blipFill>
        <p:spPr>
          <a:xfrm>
            <a:off x="0" y="0"/>
            <a:ext cx="6096000" cy="61478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3F17066-E003-4E0F-B44B-7583D77BC76E}"/>
              </a:ext>
            </a:extLst>
          </p:cNvPr>
          <p:cNvSpPr txBox="1"/>
          <p:nvPr userDrawn="1"/>
        </p:nvSpPr>
        <p:spPr>
          <a:xfrm>
            <a:off x="6282388" y="290354"/>
            <a:ext cx="4259765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800" b="1" dirty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You!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A8F0087-078C-4D1E-A87E-2D4DB1EF4F3E}"/>
              </a:ext>
            </a:extLst>
          </p:cNvPr>
          <p:cNvCxnSpPr>
            <a:cxnSpLocks/>
          </p:cNvCxnSpPr>
          <p:nvPr userDrawn="1"/>
        </p:nvCxnSpPr>
        <p:spPr>
          <a:xfrm flipH="1">
            <a:off x="6403539" y="1063993"/>
            <a:ext cx="1227951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920684B-B77A-4314-88F0-E06F6049CE6A}"/>
              </a:ext>
            </a:extLst>
          </p:cNvPr>
          <p:cNvSpPr txBox="1"/>
          <p:nvPr userDrawn="1"/>
        </p:nvSpPr>
        <p:spPr>
          <a:xfrm>
            <a:off x="171519" y="184151"/>
            <a:ext cx="1791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OGC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1C20CE82-746C-42D6-A03A-EA776CC1FB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704" y="3096747"/>
            <a:ext cx="439378" cy="439378"/>
          </a:xfrm>
          <a:prstGeom prst="rect">
            <a:avLst/>
          </a:prstGeom>
        </p:spPr>
      </p:pic>
      <p:pic>
        <p:nvPicPr>
          <p:cNvPr id="19" name="Picture 18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xmlns="" id="{55F7A46D-C012-4930-9CC3-4FE49C3FFE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705" y="4374326"/>
            <a:ext cx="394259" cy="39425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13D5327-B18B-4464-8A47-5205408F1ABD}"/>
              </a:ext>
            </a:extLst>
          </p:cNvPr>
          <p:cNvSpPr txBox="1"/>
          <p:nvPr userDrawn="1"/>
        </p:nvSpPr>
        <p:spPr>
          <a:xfrm>
            <a:off x="10975609" y="6549164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F2F2F2"/>
                </a:solidFill>
                <a:latin typeface="Lato" panose="020F0502020204030203" pitchFamily="34" charset="0"/>
              </a:rPr>
              <a:t>ogc.org  |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B3DA7BAE-9FA0-459E-9E5B-50E1679ADF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5489" y="6545722"/>
            <a:ext cx="1141291" cy="2837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bg1">
                    <a:lumMod val="9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0F9F7EA0-3F56-4C7E-9B2D-3423B3AF028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 picture containing building, drawing, window&#10;&#10;Description automatically generated">
            <a:extLst>
              <a:ext uri="{FF2B5EF4-FFF2-40B4-BE49-F238E27FC236}">
                <a16:creationId xmlns:a16="http://schemas.microsoft.com/office/drawing/2014/main" xmlns="" id="{20A3F6FC-0327-45A8-AAC3-6D612851F9F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8" y="6517414"/>
            <a:ext cx="324582" cy="3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4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info@ogc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ttee.iso.org/home/tc211" TargetMode="External"/><Relationship Id="rId4" Type="http://schemas.openxmlformats.org/officeDocument/2006/relationships/hyperlink" Target="https://committee.iso.org/sites/tc211/home/plenary-meeting/55th-plenary-meeting-stockholm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16739B-6975-43ED-8A4D-46C87323EF67}"/>
              </a:ext>
            </a:extLst>
          </p:cNvPr>
          <p:cNvSpPr txBox="1"/>
          <p:nvPr/>
        </p:nvSpPr>
        <p:spPr>
          <a:xfrm>
            <a:off x="153003" y="613607"/>
            <a:ext cx="6217708" cy="213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Lato"/>
                <a:cs typeface="Lato"/>
              </a:rPr>
              <a:t>Update on OGC, ISO and UNGGIM work</a:t>
            </a:r>
            <a:endParaRPr lang="en-US" sz="2800" b="1" dirty="0" smtClean="0">
              <a:solidFill>
                <a:srgbClr val="002060"/>
              </a:solidFill>
              <a:latin typeface="Lato"/>
              <a:ea typeface="Lato" panose="020F0502020204030203" pitchFamily="34" charset="0"/>
              <a:cs typeface="Lato"/>
            </a:endParaRPr>
          </a:p>
          <a:p>
            <a:pPr>
              <a:lnSpc>
                <a:spcPts val="5500"/>
              </a:lnSpc>
            </a:pPr>
            <a:r>
              <a:rPr lang="en-US" sz="2800" b="1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Chris Body</a:t>
            </a:r>
            <a:endParaRPr lang="en-US" sz="28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ts val="4000"/>
              </a:lnSpc>
            </a:pPr>
            <a:r>
              <a:rPr lang="en-US" sz="2000" b="1" dirty="0" smtClean="0">
                <a:solidFill>
                  <a:srgbClr val="0020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June 2022</a:t>
            </a:r>
            <a:endParaRPr lang="en-US" sz="2000" b="1" dirty="0">
              <a:solidFill>
                <a:srgbClr val="0020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8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48BBC08-B119-44D2-A923-A5744D8D8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Land Administration Domain Model </a:t>
            </a:r>
          </a:p>
          <a:p>
            <a:pPr lvl="1"/>
            <a:r>
              <a:rPr lang="en-US" dirty="0" smtClean="0"/>
              <a:t>Multi-part covering </a:t>
            </a:r>
            <a:r>
              <a:rPr lang="mr-IN" dirty="0" smtClean="0"/>
              <a:t>–</a:t>
            </a:r>
            <a:r>
              <a:rPr lang="en-US" dirty="0" smtClean="0"/>
              <a:t> Land Administration; Marine </a:t>
            </a:r>
            <a:r>
              <a:rPr lang="en-US" dirty="0" err="1" smtClean="0"/>
              <a:t>Georegulation</a:t>
            </a:r>
            <a:r>
              <a:rPr lang="en-US" dirty="0" smtClean="0"/>
              <a:t>: Valuation; Spatial Planning; Conceptual Model and Roadmap for Implementation</a:t>
            </a:r>
          </a:p>
          <a:p>
            <a:r>
              <a:rPr lang="en-US" dirty="0" smtClean="0"/>
              <a:t>Land Cover &amp; Land Use</a:t>
            </a:r>
          </a:p>
          <a:p>
            <a:pPr lvl="1"/>
            <a:r>
              <a:rPr lang="en-US" dirty="0" smtClean="0"/>
              <a:t>Support the new versions; FAO and UN programs &amp; reports; Australia is provided feedback</a:t>
            </a:r>
          </a:p>
          <a:p>
            <a:r>
              <a:rPr lang="en-US" dirty="0" smtClean="0"/>
              <a:t>UNGGIM Standards Guide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standards.unggim.ogc.org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endParaRPr lang="en-US" dirty="0" smtClean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1A46CBB-9892-4EAC-A7BB-81B333C81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FCBF2F3-08EF-4A50-8AE2-71692C93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3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48BBC08-B119-44D2-A923-A5744D8D8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GIS &amp; BIM Integration</a:t>
            </a:r>
          </a:p>
          <a:p>
            <a:pPr lvl="1"/>
            <a:r>
              <a:rPr lang="en-US" dirty="0" smtClean="0"/>
              <a:t>Links with </a:t>
            </a:r>
            <a:r>
              <a:rPr lang="en-US" dirty="0" err="1" smtClean="0"/>
              <a:t>IndoorGML</a:t>
            </a:r>
            <a:r>
              <a:rPr lang="en-US" dirty="0" smtClean="0"/>
              <a:t> and </a:t>
            </a:r>
            <a:r>
              <a:rPr lang="en-US" dirty="0" err="1" smtClean="0"/>
              <a:t>CityGML</a:t>
            </a:r>
            <a:endParaRPr lang="en-US" dirty="0" smtClean="0"/>
          </a:p>
          <a:p>
            <a:r>
              <a:rPr lang="en-US" dirty="0" smtClean="0"/>
              <a:t>ISO Geodetic Register</a:t>
            </a:r>
          </a:p>
          <a:p>
            <a:pPr lvl="1"/>
            <a:r>
              <a:rPr lang="en-US" dirty="0" smtClean="0"/>
              <a:t>Migrating to a new platform to allow future registers</a:t>
            </a:r>
          </a:p>
          <a:p>
            <a:pPr lvl="1"/>
            <a:r>
              <a:rPr lang="en-US" dirty="0" smtClean="0"/>
              <a:t>Drafting proposal for UNGGIM-Global Geodetic Centre of Excellence to become the new Registration Agency</a:t>
            </a:r>
          </a:p>
          <a:p>
            <a:pPr lvl="1"/>
            <a:r>
              <a:rPr lang="en-US" dirty="0" smtClean="0"/>
              <a:t>Collaboration with IOGP &amp; OGC</a:t>
            </a:r>
          </a:p>
          <a:p>
            <a:r>
              <a:rPr lang="en-US" dirty="0" smtClean="0"/>
              <a:t> API Developments</a:t>
            </a:r>
          </a:p>
          <a:p>
            <a:pPr lvl="1"/>
            <a:r>
              <a:rPr lang="en-US" dirty="0" smtClean="0"/>
              <a:t>OGC Tiles &amp; OGC Records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1A46CBB-9892-4EAC-A7BB-81B333C81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FCBF2F3-08EF-4A50-8AE2-71692C93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7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48BBC08-B119-44D2-A923-A5744D8D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7" y="1162837"/>
            <a:ext cx="10515600" cy="52102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International Programs</a:t>
            </a:r>
          </a:p>
          <a:p>
            <a:pPr lvl="1"/>
            <a:r>
              <a:rPr lang="en-US" dirty="0" smtClean="0"/>
              <a:t>United Nations Sustainable Development Goals</a:t>
            </a:r>
          </a:p>
          <a:p>
            <a:pPr lvl="1"/>
            <a:r>
              <a:rPr lang="en-US" dirty="0" smtClean="0"/>
              <a:t>United Nations Global Geodetic Reference Frame</a:t>
            </a:r>
          </a:p>
          <a:p>
            <a:pPr lvl="1"/>
            <a:r>
              <a:rPr lang="en-US" dirty="0" smtClean="0"/>
              <a:t>United Nations Global Geospatial Information Management</a:t>
            </a:r>
          </a:p>
          <a:p>
            <a:pPr lvl="2"/>
            <a:r>
              <a:rPr lang="en-US" dirty="0" smtClean="0"/>
              <a:t>Integrated Geospatial Information Framework</a:t>
            </a:r>
          </a:p>
          <a:p>
            <a:pPr lvl="2"/>
            <a:r>
              <a:rPr lang="en-US" dirty="0" smtClean="0"/>
              <a:t>Framework for Effective Land Administration</a:t>
            </a:r>
          </a:p>
          <a:p>
            <a:pPr lvl="2"/>
            <a:r>
              <a:rPr lang="en-US" dirty="0" smtClean="0"/>
              <a:t>Integration of Statistical and Geospatial Information </a:t>
            </a:r>
          </a:p>
          <a:p>
            <a:pPr lvl="2"/>
            <a:r>
              <a:rPr lang="en-US" dirty="0" smtClean="0"/>
              <a:t>Marine Geospatial Information </a:t>
            </a:r>
          </a:p>
          <a:p>
            <a:pPr lvl="2"/>
            <a:r>
              <a:rPr lang="en-US" dirty="0" smtClean="0"/>
              <a:t>Implementation of Geospatial Standards (OGC, IHO and ISO/TC 211)</a:t>
            </a:r>
          </a:p>
          <a:p>
            <a:pPr lvl="1"/>
            <a:r>
              <a:rPr lang="en-US" dirty="0" smtClean="0"/>
              <a:t>United Nations on the Law of the Sea</a:t>
            </a:r>
          </a:p>
          <a:p>
            <a:pPr lvl="1"/>
            <a:r>
              <a:rPr lang="en-US" dirty="0" smtClean="0"/>
              <a:t>World Bank</a:t>
            </a:r>
          </a:p>
          <a:p>
            <a:pPr lvl="1"/>
            <a:r>
              <a:rPr lang="en-US" dirty="0" smtClean="0"/>
              <a:t>International Hydrographic Organization</a:t>
            </a:r>
          </a:p>
          <a:p>
            <a:pPr lvl="1"/>
            <a:r>
              <a:rPr lang="en-US" dirty="0" err="1" smtClean="0"/>
              <a:t>Defence</a:t>
            </a:r>
            <a:r>
              <a:rPr lang="en-US" dirty="0" smtClean="0"/>
              <a:t> Geospatial Information Working Group</a:t>
            </a:r>
          </a:p>
          <a:p>
            <a:pPr lvl="1"/>
            <a:r>
              <a:rPr lang="en-US" dirty="0" smtClean="0"/>
              <a:t>Academia, Research and Science Institutions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1A46CBB-9892-4EAC-A7BB-81B333C81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FCBF2F3-08EF-4A50-8AE2-71692C93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Supporting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3017798-7EEC-4433-AD80-489AF86DDE85}"/>
              </a:ext>
            </a:extLst>
          </p:cNvPr>
          <p:cNvSpPr/>
          <p:nvPr/>
        </p:nvSpPr>
        <p:spPr>
          <a:xfrm>
            <a:off x="0" y="6218860"/>
            <a:ext cx="12192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Contact </a:t>
            </a:r>
            <a:r>
              <a:rPr lang="en-US" sz="11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  <a:hlinkClick r:id="rId3"/>
              </a:rPr>
              <a:t>info@ogc.org</a:t>
            </a:r>
            <a:r>
              <a:rPr lang="en-US" sz="1100" dirty="0">
                <a:solidFill>
                  <a:srgbClr val="002060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schedule a meeting for an in-depth discussion with OGC staff and join our community today!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E7BC80EE-6369-4AE5-9BDE-F69BFE75D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3581" y="6503611"/>
            <a:ext cx="2743200" cy="365125"/>
          </a:xfrm>
        </p:spPr>
        <p:txBody>
          <a:bodyPr/>
          <a:lstStyle/>
          <a:p>
            <a:fld id="{0F9F7EA0-3F56-4C7E-9B2D-3423B3AF028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4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1A46CBB-9892-4EAC-A7BB-81B333C81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FCBF2F3-08EF-4A50-8AE2-71692C93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Australian/New Zealand Contributors/Topics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229244"/>
              </p:ext>
            </p:extLst>
          </p:nvPr>
        </p:nvGraphicFramePr>
        <p:xfrm>
          <a:off x="1799038" y="1162838"/>
          <a:ext cx="8524567" cy="5382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4" imgW="5410200" imgH="3416300" progId="Word.Document.12">
                  <p:embed/>
                </p:oleObj>
              </mc:Choice>
              <mc:Fallback>
                <p:oleObj name="Document" r:id="rId4" imgW="5410200" imgH="341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9038" y="1162838"/>
                        <a:ext cx="8524567" cy="5382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392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48BBC08-B119-44D2-A923-A5744D8D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6" y="1033694"/>
            <a:ext cx="11182503" cy="55120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3D Cadastral Survey Data Model and Exchange Project</a:t>
            </a:r>
          </a:p>
          <a:p>
            <a:r>
              <a:rPr lang="en-US" dirty="0" smtClean="0"/>
              <a:t>Addressing</a:t>
            </a:r>
          </a:p>
          <a:p>
            <a:r>
              <a:rPr lang="en-US" dirty="0" smtClean="0"/>
              <a:t>Assist with GDA2020 Implementation</a:t>
            </a:r>
          </a:p>
          <a:p>
            <a:r>
              <a:rPr lang="en-US" dirty="0" err="1" smtClean="0"/>
              <a:t>Cadastre</a:t>
            </a:r>
            <a:endParaRPr lang="en-US" dirty="0" smtClean="0"/>
          </a:p>
          <a:p>
            <a:r>
              <a:rPr lang="en-US" dirty="0" smtClean="0"/>
              <a:t>Develop and Maintain the Australian Geospatial Reference System</a:t>
            </a:r>
          </a:p>
          <a:p>
            <a:r>
              <a:rPr lang="en-US" dirty="0" smtClean="0"/>
              <a:t>Elevation and Depth Data</a:t>
            </a:r>
          </a:p>
          <a:p>
            <a:r>
              <a:rPr lang="en-US" dirty="0" smtClean="0"/>
              <a:t>Elevation, Depth and Imagery Working Group</a:t>
            </a:r>
          </a:p>
          <a:p>
            <a:r>
              <a:rPr lang="en-US" dirty="0" smtClean="0"/>
              <a:t>Foundation Spatial Data Framework’s Location Information Knowledge Platform</a:t>
            </a:r>
          </a:p>
          <a:p>
            <a:r>
              <a:rPr lang="en-US" dirty="0" smtClean="0"/>
              <a:t>Geodesy</a:t>
            </a:r>
          </a:p>
          <a:p>
            <a:r>
              <a:rPr lang="en-US" dirty="0" smtClean="0"/>
              <a:t>Metadata Working Group</a:t>
            </a:r>
          </a:p>
          <a:p>
            <a:r>
              <a:rPr lang="en-US" dirty="0" smtClean="0"/>
              <a:t>Place Names</a:t>
            </a:r>
          </a:p>
          <a:p>
            <a:r>
              <a:rPr lang="en-US" dirty="0" smtClean="0"/>
              <a:t>Tides and Mean Sea Level</a:t>
            </a:r>
          </a:p>
          <a:p>
            <a:r>
              <a:rPr lang="en-US" dirty="0" smtClean="0"/>
              <a:t>Topographic Information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1A46CBB-9892-4EAC-A7BB-81B333C81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FCBF2F3-08EF-4A50-8AE2-71692C93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ICSM Work Program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8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urrent OGC Standards Roadmap - Jun2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 b="7803"/>
          <a:stretch>
            <a:fillRect/>
          </a:stretch>
        </p:blipFill>
        <p:spPr>
          <a:xfrm>
            <a:off x="334106" y="990092"/>
            <a:ext cx="11754053" cy="535941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OGC Standards Current Program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304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107" y="1012170"/>
            <a:ext cx="10515600" cy="5533552"/>
          </a:xfrm>
        </p:spPr>
        <p:txBody>
          <a:bodyPr>
            <a:normAutofit fontScale="55000" lnSpcReduction="20000"/>
          </a:bodyPr>
          <a:lstStyle/>
          <a:p>
            <a:r>
              <a:rPr lang="en-AU" dirty="0" smtClean="0"/>
              <a:t>13-17 June 22, Madrid, Spain</a:t>
            </a:r>
          </a:p>
          <a:p>
            <a:r>
              <a:rPr lang="en-AU" dirty="0" err="1" smtClean="0"/>
              <a:t>Metaverse</a:t>
            </a:r>
            <a:r>
              <a:rPr lang="en-AU" dirty="0" smtClean="0"/>
              <a:t> is Geospatial</a:t>
            </a:r>
          </a:p>
          <a:p>
            <a:r>
              <a:rPr lang="en-AU" dirty="0" err="1" smtClean="0"/>
              <a:t>MetaCat</a:t>
            </a:r>
            <a:r>
              <a:rPr lang="en-AU" dirty="0" smtClean="0"/>
              <a:t> DWG</a:t>
            </a:r>
          </a:p>
          <a:p>
            <a:r>
              <a:rPr lang="en-AU" dirty="0" smtClean="0"/>
              <a:t>OGC API Maps</a:t>
            </a:r>
          </a:p>
          <a:p>
            <a:r>
              <a:rPr lang="en-AU" dirty="0" smtClean="0"/>
              <a:t>Architecture DWG</a:t>
            </a:r>
          </a:p>
          <a:p>
            <a:r>
              <a:rPr lang="en-AU" dirty="0" smtClean="0"/>
              <a:t>Emergency and Disaster Management DWG</a:t>
            </a:r>
          </a:p>
          <a:p>
            <a:r>
              <a:rPr lang="en-AU" dirty="0" smtClean="0"/>
              <a:t>POI SWG</a:t>
            </a:r>
          </a:p>
          <a:p>
            <a:r>
              <a:rPr lang="en-AU" dirty="0" smtClean="0"/>
              <a:t>OGC API Tiles</a:t>
            </a:r>
          </a:p>
          <a:p>
            <a:r>
              <a:rPr lang="en-AU" dirty="0" err="1" smtClean="0"/>
              <a:t>CityGML</a:t>
            </a:r>
            <a:r>
              <a:rPr lang="en-AU" dirty="0" smtClean="0"/>
              <a:t> SWG</a:t>
            </a:r>
          </a:p>
          <a:p>
            <a:r>
              <a:rPr lang="en-AU" dirty="0" smtClean="0"/>
              <a:t>Digital Twins</a:t>
            </a:r>
          </a:p>
          <a:p>
            <a:r>
              <a:rPr lang="en-AU" dirty="0" smtClean="0"/>
              <a:t>Data Quality DWG</a:t>
            </a:r>
          </a:p>
          <a:p>
            <a:r>
              <a:rPr lang="en-AU" dirty="0" smtClean="0"/>
              <a:t>Point Cloud DWG</a:t>
            </a:r>
          </a:p>
          <a:p>
            <a:r>
              <a:rPr lang="en-AU" dirty="0" err="1" smtClean="0"/>
              <a:t>Coverages</a:t>
            </a:r>
            <a:r>
              <a:rPr lang="en-AU" dirty="0" smtClean="0"/>
              <a:t> SWG</a:t>
            </a:r>
          </a:p>
          <a:p>
            <a:r>
              <a:rPr lang="en-AU" b="1" dirty="0"/>
              <a:t>https://</a:t>
            </a:r>
            <a:r>
              <a:rPr lang="en-AU" b="1" dirty="0" err="1"/>
              <a:t>portal.ogc.org</a:t>
            </a:r>
            <a:r>
              <a:rPr lang="en-AU" b="1" dirty="0"/>
              <a:t>/meet/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OGC Meeting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6529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48BBC08-B119-44D2-A923-A5744D8D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107" y="1162838"/>
            <a:ext cx="10515600" cy="4961384"/>
          </a:xfrm>
        </p:spPr>
        <p:txBody>
          <a:bodyPr>
            <a:normAutofit/>
          </a:bodyPr>
          <a:lstStyle/>
          <a:p>
            <a:r>
              <a:rPr lang="en-US" dirty="0" smtClean="0"/>
              <a:t>ISO/TC 211</a:t>
            </a:r>
          </a:p>
          <a:p>
            <a:pPr lvl="1"/>
            <a:r>
              <a:rPr lang="en-US" dirty="0" smtClean="0"/>
              <a:t>ISO/TC 211 Website </a:t>
            </a:r>
            <a:r>
              <a:rPr lang="mr-IN" dirty="0" smtClean="0"/>
              <a:t>–</a:t>
            </a:r>
            <a:r>
              <a:rPr lang="en-AU" dirty="0"/>
              <a:t> </a:t>
            </a:r>
            <a:r>
              <a:rPr lang="en-AU" dirty="0">
                <a:hlinkClick r:id="rId3"/>
              </a:rPr>
              <a:t>https://committee.iso.org/home/</a:t>
            </a:r>
            <a:r>
              <a:rPr lang="en-AU" dirty="0" smtClean="0">
                <a:hlinkClick r:id="rId3"/>
              </a:rPr>
              <a:t>tc211</a:t>
            </a:r>
            <a:endParaRPr lang="en-AU" dirty="0" smtClean="0"/>
          </a:p>
          <a:p>
            <a:pPr lvl="1"/>
            <a:r>
              <a:rPr lang="en-AU" dirty="0" smtClean="0"/>
              <a:t>ISO/TC 211 Last Meeting Highlights:</a:t>
            </a:r>
          </a:p>
          <a:p>
            <a:pPr lvl="2"/>
            <a:r>
              <a:rPr lang="en-US" dirty="0" smtClean="0"/>
              <a:t>New Chair </a:t>
            </a:r>
            <a:r>
              <a:rPr lang="mr-IN" dirty="0" smtClean="0"/>
              <a:t>–</a:t>
            </a:r>
            <a:r>
              <a:rPr lang="en-US" dirty="0" smtClean="0"/>
              <a:t> Peter </a:t>
            </a:r>
            <a:r>
              <a:rPr lang="en-US" dirty="0" err="1" smtClean="0"/>
              <a:t>Parslow</a:t>
            </a:r>
            <a:r>
              <a:rPr lang="en-US" dirty="0" smtClean="0"/>
              <a:t> (UK-OS)</a:t>
            </a:r>
          </a:p>
          <a:p>
            <a:pPr lvl="2"/>
            <a:r>
              <a:rPr lang="en-US" dirty="0" smtClean="0"/>
              <a:t>Collaborating with other Standards Committees on ITS, Digital Twin, Sustainable Cities &amp; Communities, BIM</a:t>
            </a:r>
          </a:p>
          <a:p>
            <a:pPr lvl="2"/>
            <a:r>
              <a:rPr lang="en-US" dirty="0" smtClean="0"/>
              <a:t>Registries &amp; Semantics to improve data management within ISO/TC 211 &amp; ISO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ISO/TC 211 Next Meeting, 6-9 Dec, Stockholm </a:t>
            </a:r>
            <a:r>
              <a:rPr lang="mr-IN" dirty="0" smtClean="0"/>
              <a:t>–</a:t>
            </a:r>
            <a:r>
              <a:rPr lang="en-US" dirty="0" smtClean="0"/>
              <a:t>  </a:t>
            </a:r>
            <a:r>
              <a:rPr lang="en-US" dirty="0">
                <a:hlinkClick r:id="rId4"/>
              </a:rPr>
              <a:t>https://committee.iso.org/sites/tc211/home/plenary-meeting/55th-plenary-meeting-</a:t>
            </a:r>
            <a:r>
              <a:rPr lang="en-US" dirty="0" smtClean="0">
                <a:hlinkClick r:id="rId4"/>
              </a:rPr>
              <a:t>stockholm.html</a:t>
            </a: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1A46CBB-9892-4EAC-A7BB-81B333C81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AFCBF2F3-08EF-4A50-8AE2-71692C939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ISO/TC 211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90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SOTC211 Work Program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14" r="-7614"/>
          <a:stretch>
            <a:fillRect/>
          </a:stretch>
        </p:blipFill>
        <p:spPr>
          <a:xfrm>
            <a:off x="-290147" y="1076741"/>
            <a:ext cx="12378234" cy="512209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ISO/TC 211 Current Work Program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166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SOTC211 Program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68" r="-39168"/>
          <a:stretch>
            <a:fillRect/>
          </a:stretch>
        </p:blipFill>
        <p:spPr>
          <a:xfrm>
            <a:off x="-74888" y="1162837"/>
            <a:ext cx="12274203" cy="507904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ISO/TC 211 Current Work Program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785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SOTC 211 Work Program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33" b="-27133"/>
          <a:stretch>
            <a:fillRect/>
          </a:stretch>
        </p:blipFill>
        <p:spPr>
          <a:xfrm>
            <a:off x="75794" y="1162838"/>
            <a:ext cx="12014127" cy="497142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9F7EA0-3F56-4C7E-9B2D-3423B3AF02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ISO/TC 211 Current Work Program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280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F40FCC7D7FF4E998AAD9E30FB8BEC" ma:contentTypeVersion="16" ma:contentTypeDescription="Create a new document." ma:contentTypeScope="" ma:versionID="485237bef7920f187da4cbed4e826017">
  <xsd:schema xmlns:xsd="http://www.w3.org/2001/XMLSchema" xmlns:xs="http://www.w3.org/2001/XMLSchema" xmlns:p="http://schemas.microsoft.com/office/2006/metadata/properties" xmlns:ns2="9e6f4a2a-3c00-4a10-8254-c125036e376d" xmlns:ns3="0859af4d-6755-4846-ac57-3a419529e0b3" targetNamespace="http://schemas.microsoft.com/office/2006/metadata/properties" ma:root="true" ma:fieldsID="7d502c0e0d59de5e95636c2d67a55b46" ns2:_="" ns3:_="">
    <xsd:import namespace="9e6f4a2a-3c00-4a10-8254-c125036e376d"/>
    <xsd:import namespace="0859af4d-6755-4846-ac57-3a419529e0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f4a2a-3c00-4a10-8254-c125036e37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6a60af0-845b-4d8a-8d01-be9f6f2a1d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9af4d-6755-4846-ac57-3a419529e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2511507-e263-4687-bbd5-81d740b8bf9e}" ma:internalName="TaxCatchAll" ma:showField="CatchAllData" ma:web="0859af4d-6755-4846-ac57-3a419529e0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8839F2-B4AE-4BC4-A08C-0FABEC0176C6}"/>
</file>

<file path=customXml/itemProps2.xml><?xml version="1.0" encoding="utf-8"?>
<ds:datastoreItem xmlns:ds="http://schemas.openxmlformats.org/officeDocument/2006/customXml" ds:itemID="{6566B057-FD7D-408A-B66F-9BF21E5136D9}"/>
</file>

<file path=docProps/app.xml><?xml version="1.0" encoding="utf-8"?>
<Properties xmlns="http://schemas.openxmlformats.org/officeDocument/2006/extended-properties" xmlns:vt="http://schemas.openxmlformats.org/officeDocument/2006/docPropsVTypes">
  <TotalTime>4727</TotalTime>
  <Words>494</Words>
  <Application>Microsoft Macintosh PowerPoint</Application>
  <PresentationFormat>Custom</PresentationFormat>
  <Paragraphs>99</Paragraphs>
  <Slides>13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1_Custom Design</vt:lpstr>
      <vt:lpstr>Title Slide</vt:lpstr>
      <vt:lpstr>Thank You</vt:lpstr>
      <vt:lpstr>Document</vt:lpstr>
      <vt:lpstr>PowerPoint Presentation</vt:lpstr>
      <vt:lpstr>Australian/New Zealand Contributors/Topics</vt:lpstr>
      <vt:lpstr>ICSM Work Program </vt:lpstr>
      <vt:lpstr>OGC Standards Current Program</vt:lpstr>
      <vt:lpstr>OGC Meeting </vt:lpstr>
      <vt:lpstr>ISO/TC 211</vt:lpstr>
      <vt:lpstr>ISO/TC 211 Current Work Program</vt:lpstr>
      <vt:lpstr>ISO/TC 211 Current Work Program</vt:lpstr>
      <vt:lpstr>ISO/TC 211 Current Work Program</vt:lpstr>
      <vt:lpstr>Supporting Programs</vt:lpstr>
      <vt:lpstr>Supporting Programs</vt:lpstr>
      <vt:lpstr>International Supporting Programs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 Felsey</dc:creator>
  <cp:lastModifiedBy>Chris Body</cp:lastModifiedBy>
  <cp:revision>190</cp:revision>
  <dcterms:created xsi:type="dcterms:W3CDTF">2020-04-17T22:01:33Z</dcterms:created>
  <dcterms:modified xsi:type="dcterms:W3CDTF">2022-06-01T01:20:24Z</dcterms:modified>
</cp:coreProperties>
</file>