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Lst>
  <p:notesMasterIdLst>
    <p:notesMasterId r:id="rId44"/>
  </p:notesMasterIdLst>
  <p:sldIdLst>
    <p:sldId id="256" r:id="rId4"/>
    <p:sldId id="280" r:id="rId5"/>
    <p:sldId id="314" r:id="rId6"/>
    <p:sldId id="281" r:id="rId7"/>
    <p:sldId id="284" r:id="rId8"/>
    <p:sldId id="282" r:id="rId9"/>
    <p:sldId id="257" r:id="rId10"/>
    <p:sldId id="310" r:id="rId11"/>
    <p:sldId id="285" r:id="rId12"/>
    <p:sldId id="286" r:id="rId13"/>
    <p:sldId id="287" r:id="rId14"/>
    <p:sldId id="320" r:id="rId15"/>
    <p:sldId id="322" r:id="rId16"/>
    <p:sldId id="294" r:id="rId17"/>
    <p:sldId id="259" r:id="rId18"/>
    <p:sldId id="260" r:id="rId19"/>
    <p:sldId id="316" r:id="rId20"/>
    <p:sldId id="340" r:id="rId21"/>
    <p:sldId id="335" r:id="rId22"/>
    <p:sldId id="274" r:id="rId23"/>
    <p:sldId id="346" r:id="rId24"/>
    <p:sldId id="341" r:id="rId25"/>
    <p:sldId id="288" r:id="rId26"/>
    <p:sldId id="289" r:id="rId27"/>
    <p:sldId id="290" r:id="rId28"/>
    <p:sldId id="291" r:id="rId29"/>
    <p:sldId id="292" r:id="rId30"/>
    <p:sldId id="344" r:id="rId31"/>
    <p:sldId id="345" r:id="rId32"/>
    <p:sldId id="342" r:id="rId33"/>
    <p:sldId id="296" r:id="rId34"/>
    <p:sldId id="298" r:id="rId35"/>
    <p:sldId id="300" r:id="rId36"/>
    <p:sldId id="301" r:id="rId37"/>
    <p:sldId id="302" r:id="rId38"/>
    <p:sldId id="304" r:id="rId39"/>
    <p:sldId id="293" r:id="rId40"/>
    <p:sldId id="270" r:id="rId41"/>
    <p:sldId id="295"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040"/>
    <a:srgbClr val="14A30D"/>
    <a:srgbClr val="01599C"/>
    <a:srgbClr val="4F3E30"/>
    <a:srgbClr val="FF0000"/>
    <a:srgbClr val="04AC60"/>
    <a:srgbClr val="47834D"/>
    <a:srgbClr val="7F7F7F"/>
    <a:srgbClr val="008266"/>
    <a:srgbClr val="5F6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376" autoAdjust="0"/>
  </p:normalViewPr>
  <p:slideViewPr>
    <p:cSldViewPr snapToGrid="0">
      <p:cViewPr varScale="1">
        <p:scale>
          <a:sx n="78" d="100"/>
          <a:sy n="78" d="100"/>
        </p:scale>
        <p:origin x="18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DE9A8-56BC-466F-B934-3FC7D1CAB67F}" type="datetimeFigureOut">
              <a:rPr lang="en-AU" smtClean="0"/>
              <a:t>26/08/2019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3A69C-004B-413C-9A60-F4EE567972E6}" type="slidenum">
              <a:rPr lang="en-AU" smtClean="0"/>
              <a:t>‹#›</a:t>
            </a:fld>
            <a:endParaRPr lang="en-AU"/>
          </a:p>
        </p:txBody>
      </p:sp>
    </p:spTree>
    <p:extLst>
      <p:ext uri="{BB962C8B-B14F-4D97-AF65-F5344CB8AC3E}">
        <p14:creationId xmlns:p14="http://schemas.microsoft.com/office/powerpoint/2010/main" val="63337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Locate 19</a:t>
            </a:r>
            <a:r>
              <a:rPr lang="en-AU" sz="1200" kern="1200" baseline="0" dirty="0" smtClean="0">
                <a:solidFill>
                  <a:schemeClr val="tx1"/>
                </a:solidFill>
                <a:effectLst/>
                <a:latin typeface="+mn-lt"/>
                <a:ea typeface="+mn-ea"/>
                <a:cs typeface="+mn-cs"/>
              </a:rPr>
              <a:t> Abstract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Nicholas Brown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Geoscience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kern="1200" dirty="0" smtClean="0">
                <a:solidFill>
                  <a:schemeClr val="tx1"/>
                </a:solidFill>
                <a:effectLst/>
                <a:latin typeface="+mn-lt"/>
                <a:ea typeface="+mn-ea"/>
                <a:cs typeface="+mn-cs"/>
              </a:rPr>
              <a:t>Geodesy is no longer an esoteric science; it is foundation infrastructure and a community service. We have undergone a fundamental change in the way people observe, transfer, access and make decisions using spatial data. The users of spatial data are no longer only the specialists from traditional surveying, remote sensing and GIS sectors, but is anyone with a mobile phone. The user base also doesn’t want access to coordinates; they just want to know where things have been, where they are or where they are going. The Permanent Committee on Geodesy (PCG) under the Intergovernmental Committee on Surveying and Mapping are the preeminent geodesy, positioning and measurement thought-leaders, developers, advisers and advocates from Australia and New Zealand. PCG has a distinguished history of collaboration to deliver the technical development of datums, standards and software to ensure we have capacity to position ourselves and align our data with accuracy, reliability and integrity. This plays a pivotal role in decision making for sustainable development, economic growth, environmental monitoring, disaster risk reduction and social wellbeing. This presentation will describe the roles of PCG and industry over the next decade to prepare for, and respond to, emerging issues, changing technology, new user base, real-time positioning with high accuracy and integrity. This includes the world leading development being done on time-dependent reference frames, a more accurate vertical working surface and standards development to ensure users will have fast and easy access to data to make decisions.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1</a:t>
            </a:fld>
            <a:endParaRPr lang="en-AU"/>
          </a:p>
        </p:txBody>
      </p:sp>
    </p:spTree>
    <p:extLst>
      <p:ext uri="{BB962C8B-B14F-4D97-AF65-F5344CB8AC3E}">
        <p14:creationId xmlns:p14="http://schemas.microsoft.com/office/powerpoint/2010/main" val="95802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Australian Geospatial Reference System GRS is the collection of </a:t>
            </a:r>
            <a:r>
              <a:rPr lang="en-AU" baseline="0" dirty="0" smtClean="0"/>
              <a:t>datums, infrastructure, models and standards that underpin and enable these industries to thrive, and meet the objectives described in their strategic plans</a:t>
            </a:r>
          </a:p>
          <a:p>
            <a:endParaRPr lang="en-AU" baseline="0" dirty="0" smtClean="0"/>
          </a:p>
          <a:p>
            <a:r>
              <a:rPr lang="en-AU" baseline="0" dirty="0" smtClean="0"/>
              <a:t>It is the role of PCG to develop and provide the GRS</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16</a:t>
            </a:fld>
            <a:endParaRPr lang="en-AU"/>
          </a:p>
        </p:txBody>
      </p:sp>
    </p:spTree>
    <p:extLst>
      <p:ext uri="{BB962C8B-B14F-4D97-AF65-F5344CB8AC3E}">
        <p14:creationId xmlns:p14="http://schemas.microsoft.com/office/powerpoint/2010/main" val="77175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20</a:t>
            </a:fld>
            <a:endParaRPr lang="en-AU"/>
          </a:p>
        </p:txBody>
      </p:sp>
    </p:spTree>
    <p:extLst>
      <p:ext uri="{BB962C8B-B14F-4D97-AF65-F5344CB8AC3E}">
        <p14:creationId xmlns:p14="http://schemas.microsoft.com/office/powerpoint/2010/main" val="354448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AHD isn’t</a:t>
            </a:r>
            <a:r>
              <a:rPr lang="en-US" baseline="0" dirty="0" smtClean="0"/>
              <a:t> MSL because it is only based on 3 years of tidal records. </a:t>
            </a:r>
            <a:endParaRPr lang="en-AU" baseline="0" dirty="0" smtClean="0"/>
          </a:p>
          <a:p>
            <a:r>
              <a:rPr lang="en-US" baseline="0" dirty="0" smtClean="0"/>
              <a:t>AHD also isn’t geoid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4910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11293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offset between AHD and the geoid throughout Australian varies between -0.5 and +0.5 m across Australia. The AHD is roughly 0.5m below the geoid in southern </a:t>
            </a:r>
            <a:r>
              <a:rPr lang="en-US" baseline="0" dirty="0" err="1" smtClean="0"/>
              <a:t>Aus</a:t>
            </a:r>
            <a:r>
              <a:rPr lang="en-US" baseline="0" dirty="0" smtClean="0"/>
              <a:t> and AHD is about 0.5 m above the geoid in northern AUS.</a:t>
            </a:r>
          </a:p>
          <a:p>
            <a:endParaRPr lang="en-US" baseline="0" dirty="0" smtClean="0"/>
          </a:p>
          <a:p>
            <a:endParaRPr lang="en-US" baseline="0" dirty="0" smtClean="0"/>
          </a:p>
          <a:p>
            <a:endParaRPr lang="en-US" baseline="0"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896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646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7583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593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4171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33</a:t>
            </a:fld>
            <a:endParaRPr lang="en-AU"/>
          </a:p>
        </p:txBody>
      </p:sp>
    </p:spTree>
    <p:extLst>
      <p:ext uri="{BB962C8B-B14F-4D97-AF65-F5344CB8AC3E}">
        <p14:creationId xmlns:p14="http://schemas.microsoft.com/office/powerpoint/2010/main" val="257827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Geodesy – read</a:t>
            </a:r>
            <a:r>
              <a:rPr lang="en-US" sz="1200" b="0" i="0" kern="1200" baseline="0" dirty="0" smtClean="0">
                <a:solidFill>
                  <a:schemeClr val="tx1"/>
                </a:solidFill>
                <a:effectLst/>
                <a:latin typeface="+mn-lt"/>
                <a:ea typeface="+mn-ea"/>
                <a:cs typeface="+mn-cs"/>
              </a:rPr>
              <a:t> off screen, </a:t>
            </a:r>
          </a:p>
          <a:p>
            <a:r>
              <a:rPr lang="en-US" sz="1200" b="0" i="0" kern="1200" baseline="0" dirty="0" smtClean="0">
                <a:solidFill>
                  <a:schemeClr val="tx1"/>
                </a:solidFill>
                <a:effectLst/>
                <a:latin typeface="+mn-lt"/>
                <a:ea typeface="+mn-ea"/>
                <a:cs typeface="+mn-cs"/>
              </a:rPr>
              <a:t>GRS - explain there are geometric and physical components of a GRS </a:t>
            </a:r>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83A69C-004B-413C-9A60-F4EE567972E6}" type="slidenum">
              <a:rPr lang="en-AU" smtClean="0"/>
              <a:t>7</a:t>
            </a:fld>
            <a:endParaRPr lang="en-AU"/>
          </a:p>
        </p:txBody>
      </p:sp>
    </p:spTree>
    <p:extLst>
      <p:ext uri="{BB962C8B-B14F-4D97-AF65-F5344CB8AC3E}">
        <p14:creationId xmlns:p14="http://schemas.microsoft.com/office/powerpoint/2010/main" val="249602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PCG ensures</a:t>
            </a:r>
            <a:r>
              <a:rPr lang="en-AU" baseline="0" dirty="0" smtClean="0"/>
              <a:t> Australia and New Zealand have the geospatial reference systems *including datums, reference frames, working surfaces, and standards to meet user needs. </a:t>
            </a:r>
          </a:p>
          <a:p>
            <a:endParaRPr lang="en-AU" baseline="0" dirty="0" smtClean="0"/>
          </a:p>
          <a:p>
            <a:r>
              <a:rPr lang="en-AU" baseline="0" dirty="0" smtClean="0"/>
              <a:t>It’s complex – yes – but as we try to measure things more accurately, we need to ensure we have the grs to enable those applications.</a:t>
            </a:r>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37</a:t>
            </a:fld>
            <a:endParaRPr lang="en-AU"/>
          </a:p>
        </p:txBody>
      </p:sp>
    </p:spTree>
    <p:extLst>
      <p:ext uri="{BB962C8B-B14F-4D97-AF65-F5344CB8AC3E}">
        <p14:creationId xmlns:p14="http://schemas.microsoft.com/office/powerpoint/2010/main" val="1952896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We are no longer an esoteric science, we provide the foundation of decision making </a:t>
            </a:r>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38</a:t>
            </a:fld>
            <a:endParaRPr lang="en-AU"/>
          </a:p>
        </p:txBody>
      </p:sp>
    </p:spTree>
    <p:extLst>
      <p:ext uri="{BB962C8B-B14F-4D97-AF65-F5344CB8AC3E}">
        <p14:creationId xmlns:p14="http://schemas.microsoft.com/office/powerpoint/2010/main" val="354196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PCG ensures</a:t>
            </a:r>
            <a:r>
              <a:rPr lang="en-AU" baseline="0" dirty="0" smtClean="0"/>
              <a:t> Australia and New Zealand have the geospatial reference systems *including datums, reference frames, working surfaces, and standards to meet user needs. </a:t>
            </a:r>
          </a:p>
          <a:p>
            <a:endParaRPr lang="en-US" baseline="0" dirty="0" smtClean="0"/>
          </a:p>
          <a:p>
            <a:r>
              <a:rPr lang="en-US" baseline="0" dirty="0" smtClean="0"/>
              <a:t>Geometric – GPS / GNSS – WGS84 – ITRF – all geometric datums. Coordinates are based on the distance from the </a:t>
            </a:r>
            <a:r>
              <a:rPr lang="en-US" baseline="0" dirty="0" err="1" smtClean="0"/>
              <a:t>centre</a:t>
            </a:r>
            <a:r>
              <a:rPr lang="en-US" baseline="0" dirty="0" smtClean="0"/>
              <a:t> of the earth out to some position below, on or above the surface of the earth</a:t>
            </a:r>
          </a:p>
          <a:p>
            <a:r>
              <a:rPr lang="en-US" baseline="0" dirty="0" smtClean="0"/>
              <a:t>Physical - Australian Height Datum – AUSGeoid09/AUSGeoid2020</a:t>
            </a:r>
          </a:p>
          <a:p>
            <a:r>
              <a:rPr lang="en-US" baseline="0" dirty="0" smtClean="0"/>
              <a:t>Models – to accurately convert, transform or propagate data</a:t>
            </a:r>
          </a:p>
          <a:p>
            <a:r>
              <a:rPr lang="en-US" baseline="0" dirty="0" smtClean="0"/>
              <a:t>Others …</a:t>
            </a:r>
            <a:endParaRPr lang="en-AU" baseline="0" dirty="0" smtClean="0"/>
          </a:p>
        </p:txBody>
      </p:sp>
      <p:sp>
        <p:nvSpPr>
          <p:cNvPr id="4" name="Slide Number Placeholder 3"/>
          <p:cNvSpPr>
            <a:spLocks noGrp="1"/>
          </p:cNvSpPr>
          <p:nvPr>
            <p:ph type="sldNum" sz="quarter" idx="10"/>
          </p:nvPr>
        </p:nvSpPr>
        <p:spPr/>
        <p:txBody>
          <a:bodyPr/>
          <a:lstStyle/>
          <a:p>
            <a:fld id="{4183A69C-004B-413C-9A60-F4EE567972E6}" type="slidenum">
              <a:rPr lang="en-AU" smtClean="0"/>
              <a:t>8</a:t>
            </a:fld>
            <a:endParaRPr lang="en-AU"/>
          </a:p>
        </p:txBody>
      </p:sp>
    </p:spTree>
    <p:extLst>
      <p:ext uri="{BB962C8B-B14F-4D97-AF65-F5344CB8AC3E}">
        <p14:creationId xmlns:p14="http://schemas.microsoft.com/office/powerpoint/2010/main" val="410412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1. L1</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The L1 service is expected to augment the Global Positioning System (GPS) constellation only over the GPS L1 frequency. This signal will be used as a safety critical system and therefore should be certified by the Australian Civil Aviation Safety Authority (CASA).</a:t>
            </a:r>
          </a:p>
          <a:p>
            <a:r>
              <a:rPr lang="en-AU" sz="1200" b="0" i="0" kern="1200" dirty="0" smtClean="0">
                <a:solidFill>
                  <a:schemeClr val="tx1"/>
                </a:solidFill>
                <a:effectLst/>
                <a:latin typeface="+mn-lt"/>
                <a:ea typeface="+mn-ea"/>
                <a:cs typeface="+mn-cs"/>
              </a:rPr>
              <a:t>The L1 service is expected to provide sub-metre horizontal accuracies. The L1 service is required to support aviation applications that require localiser performance with vertical guidance (LPV) with a decision height of 200 feet (61 m), i.e. LPV200 approaches.</a:t>
            </a:r>
          </a:p>
          <a:p>
            <a:r>
              <a:rPr lang="en-AU" sz="1200" b="0" i="0" kern="1200" dirty="0" smtClean="0">
                <a:solidFill>
                  <a:schemeClr val="tx1"/>
                </a:solidFill>
                <a:effectLst/>
                <a:latin typeface="+mn-lt"/>
                <a:ea typeface="+mn-ea"/>
                <a:cs typeface="+mn-cs"/>
              </a:rPr>
              <a:t>2. DFMC</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The Dual-Frequency Multi-Constellation (DFMC) service is expected to incorporate two GNSS constellations over two frequencies. The service should provide sub-metre accuracy and have the potential to be </a:t>
            </a:r>
            <a:r>
              <a:rPr lang="en-AU" sz="1200" b="0" i="0" kern="1200" dirty="0" err="1" smtClean="0">
                <a:solidFill>
                  <a:schemeClr val="tx1"/>
                </a:solidFill>
                <a:effectLst/>
                <a:latin typeface="+mn-lt"/>
                <a:ea typeface="+mn-ea"/>
                <a:cs typeface="+mn-cs"/>
              </a:rPr>
              <a:t>SoL</a:t>
            </a:r>
            <a:r>
              <a:rPr lang="en-AU" sz="1200" b="0" i="0" kern="1200" dirty="0" smtClean="0">
                <a:solidFill>
                  <a:schemeClr val="tx1"/>
                </a:solidFill>
                <a:effectLst/>
                <a:latin typeface="+mn-lt"/>
                <a:ea typeface="+mn-ea"/>
                <a:cs typeface="+mn-cs"/>
              </a:rPr>
              <a:t> certified for aviation and other sectors in the future.</a:t>
            </a:r>
          </a:p>
          <a:p>
            <a:r>
              <a:rPr lang="en-AU" sz="1200" b="0" i="0" kern="1200" dirty="0" smtClean="0">
                <a:solidFill>
                  <a:schemeClr val="tx1"/>
                </a:solidFill>
                <a:effectLst/>
                <a:latin typeface="+mn-lt"/>
                <a:ea typeface="+mn-ea"/>
                <a:cs typeface="+mn-cs"/>
              </a:rPr>
              <a:t>3. PPP</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The Precise Point Positioning (PPP) service is expected to provide horizontal accuracies of 10-15cm to a range of industries, over frequencies allocated to the L-band aeronautical radio navigation-satellite. It is anticipated that the PPP service will have convergence times of approximately 30 minutes, providing L1 accuracies before converging to the 10-15cm horizontal accuracy. Geoscience Australia states it prefers an open access PPP service that should be able to be incorporated onto mass market GNSS devices. </a:t>
            </a:r>
          </a:p>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10</a:t>
            </a:fld>
            <a:endParaRPr lang="en-AU"/>
          </a:p>
        </p:txBody>
      </p:sp>
    </p:spTree>
    <p:extLst>
      <p:ext uri="{BB962C8B-B14F-4D97-AF65-F5344CB8AC3E}">
        <p14:creationId xmlns:p14="http://schemas.microsoft.com/office/powerpoint/2010/main" val="295673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947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4413EE-1F31-41CE-B82B-64D606661BFD}" type="slidenum">
              <a:rPr lang="en-GB" smtClean="0"/>
              <a:t>12</a:t>
            </a:fld>
            <a:endParaRPr lang="en-GB"/>
          </a:p>
        </p:txBody>
      </p:sp>
    </p:spTree>
    <p:extLst>
      <p:ext uri="{BB962C8B-B14F-4D97-AF65-F5344CB8AC3E}">
        <p14:creationId xmlns:p14="http://schemas.microsoft.com/office/powerpoint/2010/main" val="235974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4413EE-1F31-41CE-B82B-64D606661BFD}" type="slidenum">
              <a:rPr lang="en-GB" smtClean="0"/>
              <a:t>13</a:t>
            </a:fld>
            <a:endParaRPr lang="en-GB"/>
          </a:p>
        </p:txBody>
      </p:sp>
    </p:spTree>
    <p:extLst>
      <p:ext uri="{BB962C8B-B14F-4D97-AF65-F5344CB8AC3E}">
        <p14:creationId xmlns:p14="http://schemas.microsoft.com/office/powerpoint/2010/main" val="362404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Arial" charset="0"/>
                <a:ea typeface="+mn-ea"/>
                <a:cs typeface="+mn-cs"/>
              </a:rPr>
              <a:t>The success paradox – Mark Weiser,</a:t>
            </a:r>
            <a:r>
              <a:rPr lang="en-US" sz="1400" kern="1200" baseline="0" dirty="0" smtClean="0">
                <a:solidFill>
                  <a:schemeClr val="tx1"/>
                </a:solidFill>
                <a:effectLst/>
                <a:latin typeface="Arial" charset="0"/>
                <a:ea typeface="+mn-ea"/>
                <a:cs typeface="+mn-cs"/>
              </a:rPr>
              <a:t> Chief Scientist of Xerox PARC (1991)</a:t>
            </a:r>
          </a:p>
          <a:p>
            <a:r>
              <a:rPr lang="en-US" sz="1400" kern="1200" baseline="0" dirty="0" smtClean="0">
                <a:solidFill>
                  <a:schemeClr val="tx1"/>
                </a:solidFill>
                <a:effectLst/>
                <a:latin typeface="Arial" charset="0"/>
                <a:ea typeface="+mn-ea"/>
                <a:cs typeface="+mn-cs"/>
              </a:rPr>
              <a:t>“The most profound technologies are those that disappear. They weave themselves into the fabric of everything life until they are distinguishable from it”</a:t>
            </a:r>
            <a:endParaRPr lang="en-AU" sz="14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884230-34D9-4471-9399-5E5375172E0F}"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021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As you can see from the spatial agendas</a:t>
            </a:r>
            <a:r>
              <a:rPr lang="en-AU" baseline="0" dirty="0" smtClean="0"/>
              <a:t> and </a:t>
            </a:r>
            <a:r>
              <a:rPr lang="en-AU" dirty="0" smtClean="0"/>
              <a:t>strategic plans on the screen,</a:t>
            </a:r>
            <a:r>
              <a:rPr lang="en-AU" baseline="0" dirty="0" smtClean="0"/>
              <a:t> </a:t>
            </a:r>
            <a:r>
              <a:rPr lang="en-AU" dirty="0" smtClean="0"/>
              <a:t>the Australian spatial sector has determined a suite of high priority initiatives will make an essential contribution to the transformation and growth of the Australian economy and accelerate the realisation of benefits to the wider community over the next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These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fld id="{7FA4608E-D3D6-474B-ADCD-E25776DE9474}" type="slidenum">
              <a:rPr lang="en-AU" smtClean="0"/>
              <a:t>15</a:t>
            </a:fld>
            <a:endParaRPr lang="en-AU"/>
          </a:p>
        </p:txBody>
      </p:sp>
    </p:spTree>
    <p:extLst>
      <p:ext uri="{BB962C8B-B14F-4D97-AF65-F5344CB8AC3E}">
        <p14:creationId xmlns:p14="http://schemas.microsoft.com/office/powerpoint/2010/main" val="2395420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26/08/2019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2465441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26/08/2019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6160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26/08/2019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34506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44FA84-A3EF-4CF9-9256-89DD0CB04E6E}"/>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81" y="0"/>
            <a:ext cx="12192000" cy="6858000"/>
          </a:xfrm>
          <a:prstGeom prst="rect">
            <a:avLst/>
          </a:prstGeom>
        </p:spPr>
      </p:pic>
      <p:sp>
        <p:nvSpPr>
          <p:cNvPr id="14" name="Picture Placeholder 13">
            <a:extLst>
              <a:ext uri="{FF2B5EF4-FFF2-40B4-BE49-F238E27FC236}">
                <a16:creationId xmlns:a16="http://schemas.microsoft.com/office/drawing/2014/main" id="{DA0839A6-F014-4F44-A6EE-744FF4398140}"/>
              </a:ext>
              <a:ext uri="{C183D7F6-B498-43B3-948B-1728B52AA6E4}">
                <adec:decorative xmlns="" xmlns:adec="http://schemas.microsoft.com/office/drawing/2017/decorative" val="1"/>
              </a:ext>
            </a:extLst>
          </p:cNvPr>
          <p:cNvSpPr>
            <a:spLocks noGrp="1"/>
          </p:cNvSpPr>
          <p:nvPr>
            <p:ph type="pic" sz="quarter" idx="11"/>
          </p:nvPr>
        </p:nvSpPr>
        <p:spPr>
          <a:xfrm>
            <a:off x="8832850" y="0"/>
            <a:ext cx="2087563" cy="6604000"/>
          </a:xfrm>
        </p:spPr>
        <p:txBody>
          <a:bodyPr/>
          <a:lstStyle/>
          <a:p>
            <a:r>
              <a:rPr lang="en-US" smtClean="0"/>
              <a:t>Click icon to add picture</a:t>
            </a:r>
            <a:endParaRPr lang="en-GB" dirty="0"/>
          </a:p>
        </p:txBody>
      </p:sp>
      <p:sp>
        <p:nvSpPr>
          <p:cNvPr id="2" name="Title 1">
            <a:extLst>
              <a:ext uri="{FF2B5EF4-FFF2-40B4-BE49-F238E27FC236}">
                <a16:creationId xmlns:a16="http://schemas.microsoft.com/office/drawing/2014/main" id="{22901A65-979A-4F97-8B00-411E7E9DD5D6}"/>
              </a:ext>
            </a:extLst>
          </p:cNvPr>
          <p:cNvSpPr>
            <a:spLocks noGrp="1"/>
          </p:cNvSpPr>
          <p:nvPr>
            <p:ph type="ctrTitle" hasCustomPrompt="1"/>
          </p:nvPr>
        </p:nvSpPr>
        <p:spPr>
          <a:xfrm>
            <a:off x="623888" y="2447999"/>
            <a:ext cx="7920000" cy="1728000"/>
          </a:xfrm>
        </p:spPr>
        <p:txBody>
          <a:bodyPr anchor="t" anchorCtr="0">
            <a:normAutofit/>
          </a:bodyPr>
          <a:lstStyle>
            <a:lvl1pPr algn="l">
              <a:lnSpc>
                <a:spcPts val="5000"/>
              </a:lnSpc>
              <a:defRPr sz="4400">
                <a:solidFill>
                  <a:schemeClr val="bg1"/>
                </a:solidFill>
              </a:defRPr>
            </a:lvl1pPr>
          </a:lstStyle>
          <a:p>
            <a:r>
              <a:rPr lang="en-US" dirty="0"/>
              <a:t>Presentation Title</a:t>
            </a:r>
            <a:endParaRPr lang="en-GB" dirty="0"/>
          </a:p>
        </p:txBody>
      </p:sp>
      <p:sp>
        <p:nvSpPr>
          <p:cNvPr id="3" name="Subtitle 2">
            <a:extLst>
              <a:ext uri="{FF2B5EF4-FFF2-40B4-BE49-F238E27FC236}">
                <a16:creationId xmlns:a16="http://schemas.microsoft.com/office/drawing/2014/main" id="{56770910-59C8-4CC9-B2A6-AEFA09F37ADC}"/>
              </a:ext>
            </a:extLst>
          </p:cNvPr>
          <p:cNvSpPr>
            <a:spLocks noGrp="1"/>
          </p:cNvSpPr>
          <p:nvPr>
            <p:ph type="subTitle" idx="1" hasCustomPrompt="1"/>
          </p:nvPr>
        </p:nvSpPr>
        <p:spPr>
          <a:xfrm>
            <a:off x="623888" y="4464000"/>
            <a:ext cx="7920000" cy="323999"/>
          </a:xfrm>
        </p:spPr>
        <p:txBody>
          <a:bodyPr>
            <a:normAutofit/>
          </a:bodyPr>
          <a:lstStyle>
            <a:lvl1pPr marL="0" indent="0" algn="l">
              <a:lnSpc>
                <a:spcPts val="22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Surname</a:t>
            </a:r>
            <a:endParaRPr lang="en-GB" dirty="0"/>
          </a:p>
        </p:txBody>
      </p:sp>
      <p:sp>
        <p:nvSpPr>
          <p:cNvPr id="4" name="Date Placeholder 3">
            <a:extLst>
              <a:ext uri="{FF2B5EF4-FFF2-40B4-BE49-F238E27FC236}">
                <a16:creationId xmlns:a16="http://schemas.microsoft.com/office/drawing/2014/main" id="{B1148E71-0F6C-4FAB-BB7B-318DE5289BD1}"/>
              </a:ext>
            </a:extLst>
          </p:cNvPr>
          <p:cNvSpPr>
            <a:spLocks noGrp="1"/>
          </p:cNvSpPr>
          <p:nvPr>
            <p:ph type="dt" sz="half" idx="10"/>
          </p:nvPr>
        </p:nvSpPr>
        <p:spPr>
          <a:xfrm>
            <a:off x="623888" y="4787999"/>
            <a:ext cx="7920000" cy="324000"/>
          </a:xfrm>
        </p:spPr>
        <p:txBody>
          <a:bodyPr anchor="t" anchorCtr="0">
            <a:normAutofit/>
          </a:bodyPr>
          <a:lstStyle>
            <a:lvl1pPr algn="l">
              <a:lnSpc>
                <a:spcPts val="2200"/>
              </a:lnSpc>
              <a:defRPr sz="1800">
                <a:solidFill>
                  <a:schemeClr val="bg1"/>
                </a:solidFill>
              </a:defRPr>
            </a:lvl1pPr>
          </a:lstStyle>
          <a:p>
            <a:endParaRPr lang="en-GB"/>
          </a:p>
        </p:txBody>
      </p:sp>
      <p:sp>
        <p:nvSpPr>
          <p:cNvPr id="15" name="Picture Placeholder 13">
            <a:extLst>
              <a:ext uri="{FF2B5EF4-FFF2-40B4-BE49-F238E27FC236}">
                <a16:creationId xmlns:a16="http://schemas.microsoft.com/office/drawing/2014/main" id="{1952A648-1A9D-447C-AC2A-A17FBE6ED182}"/>
              </a:ext>
              <a:ext uri="{C183D7F6-B498-43B3-948B-1728B52AA6E4}">
                <adec:decorative xmlns="" xmlns:adec="http://schemas.microsoft.com/office/drawing/2017/decorative" val="1"/>
              </a:ext>
            </a:extLst>
          </p:cNvPr>
          <p:cNvSpPr>
            <a:spLocks noGrp="1"/>
          </p:cNvSpPr>
          <p:nvPr>
            <p:ph type="pic" sz="quarter" idx="12"/>
          </p:nvPr>
        </p:nvSpPr>
        <p:spPr>
          <a:xfrm>
            <a:off x="10920413" y="0"/>
            <a:ext cx="861218" cy="6604000"/>
          </a:xfrm>
        </p:spPr>
        <p:txBody>
          <a:bodyPr/>
          <a:lstStyle/>
          <a:p>
            <a:r>
              <a:rPr lang="en-US" smtClean="0"/>
              <a:t>Click icon to add picture</a:t>
            </a:r>
            <a:endParaRPr lang="en-GB" dirty="0"/>
          </a:p>
        </p:txBody>
      </p:sp>
      <p:sp>
        <p:nvSpPr>
          <p:cNvPr id="16" name="Picture Placeholder 13">
            <a:extLst>
              <a:ext uri="{FF2B5EF4-FFF2-40B4-BE49-F238E27FC236}">
                <a16:creationId xmlns:a16="http://schemas.microsoft.com/office/drawing/2014/main" id="{45460D3D-62D3-4CFE-8F60-FBF835CB9E67}"/>
              </a:ext>
              <a:ext uri="{C183D7F6-B498-43B3-948B-1728B52AA6E4}">
                <adec:decorative xmlns="" xmlns:adec="http://schemas.microsoft.com/office/drawing/2017/decorative" val="1"/>
              </a:ext>
            </a:extLst>
          </p:cNvPr>
          <p:cNvSpPr>
            <a:spLocks noGrp="1"/>
          </p:cNvSpPr>
          <p:nvPr>
            <p:ph type="pic" sz="quarter" idx="13"/>
          </p:nvPr>
        </p:nvSpPr>
        <p:spPr>
          <a:xfrm>
            <a:off x="11784012" y="0"/>
            <a:ext cx="405607" cy="6604000"/>
          </a:xfrm>
        </p:spPr>
        <p:txBody>
          <a:bodyPr/>
          <a:lstStyle/>
          <a:p>
            <a:r>
              <a:rPr lang="en-US" smtClean="0"/>
              <a:t>Click icon to add picture</a:t>
            </a:r>
            <a:endParaRPr lang="en-GB" dirty="0"/>
          </a:p>
        </p:txBody>
      </p:sp>
      <p:pic>
        <p:nvPicPr>
          <p:cNvPr id="17" name="Picture 16">
            <a:extLst>
              <a:ext uri="{FF2B5EF4-FFF2-40B4-BE49-F238E27FC236}">
                <a16:creationId xmlns:a16="http://schemas.microsoft.com/office/drawing/2014/main" id="{ACFD7DBD-0220-454E-9B52-0CD912BFA53B}"/>
              </a:ext>
              <a:ext uri="{C183D7F6-B498-43B3-948B-1728B52AA6E4}">
                <adec:decorative xmlns=""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5973"/>
          <a:stretch/>
        </p:blipFill>
        <p:spPr>
          <a:xfrm>
            <a:off x="-2381" y="6581775"/>
            <a:ext cx="12192000" cy="276224"/>
          </a:xfrm>
          <a:prstGeom prst="rect">
            <a:avLst/>
          </a:prstGeom>
        </p:spPr>
      </p:pic>
      <p:pic>
        <p:nvPicPr>
          <p:cNvPr id="12" name="Picture 11">
            <a:extLst>
              <a:ext uri="{FF2B5EF4-FFF2-40B4-BE49-F238E27FC236}">
                <a16:creationId xmlns:a16="http://schemas.microsoft.com/office/drawing/2014/main" id="{616A879C-E967-1246-8374-24F8023C74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60355" y="6349377"/>
            <a:ext cx="326605" cy="114311"/>
          </a:xfrm>
          <a:prstGeom prst="rect">
            <a:avLst/>
          </a:prstGeom>
        </p:spPr>
      </p:pic>
      <p:sp>
        <p:nvSpPr>
          <p:cNvPr id="18" name="TextBox 17">
            <a:extLst>
              <a:ext uri="{FF2B5EF4-FFF2-40B4-BE49-F238E27FC236}">
                <a16:creationId xmlns:a16="http://schemas.microsoft.com/office/drawing/2014/main" id="{70284107-DB23-A34D-8A63-565D2BB16D8A}"/>
              </a:ext>
            </a:extLst>
          </p:cNvPr>
          <p:cNvSpPr txBox="1"/>
          <p:nvPr userDrawn="1"/>
        </p:nvSpPr>
        <p:spPr>
          <a:xfrm>
            <a:off x="6490310" y="6360367"/>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bg1"/>
                </a:solidFill>
                <a:effectLst/>
                <a:latin typeface="Arial" charset="0"/>
                <a:ea typeface="+mn-ea"/>
                <a:cs typeface="+mn-cs"/>
              </a:rPr>
              <a:t>© Commonwealth of Australia (Geoscience Australia) 2019</a:t>
            </a:r>
          </a:p>
        </p:txBody>
      </p:sp>
      <p:sp>
        <p:nvSpPr>
          <p:cNvPr id="6" name="Content Placeholder 5"/>
          <p:cNvSpPr>
            <a:spLocks noGrp="1"/>
          </p:cNvSpPr>
          <p:nvPr>
            <p:ph sz="quarter" idx="14"/>
          </p:nvPr>
        </p:nvSpPr>
        <p:spPr>
          <a:xfrm>
            <a:off x="4821238" y="1052513"/>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5922672"/>
      </p:ext>
    </p:extLst>
  </p:cSld>
  <p:clrMapOvr>
    <a:masterClrMapping/>
  </p:clrMapOvr>
  <p:extLst mod="1">
    <p:ext uri="{DCECCB84-F9BA-43D5-87BE-67443E8EF086}">
      <p15:sldGuideLst xmlns:p15="http://schemas.microsoft.com/office/powerpoint/2012/main">
        <p15:guide id="1" pos="5564">
          <p15:clr>
            <a:srgbClr val="FBAE40"/>
          </p15:clr>
        </p15:guide>
        <p15:guide id="2" pos="6879">
          <p15:clr>
            <a:srgbClr val="FBAE40"/>
          </p15:clr>
        </p15:guide>
        <p15:guide id="3" pos="7423">
          <p15:clr>
            <a:srgbClr val="FBAE40"/>
          </p15:clr>
        </p15:guide>
        <p15:guide id="4" orient="horz" pos="15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483C3-F342-42A4-A0F3-62D60906275D}"/>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A239C-E00A-4DAD-BA5E-C6CDB362662B}"/>
              </a:ext>
            </a:extLst>
          </p:cNvPr>
          <p:cNvSpPr>
            <a:spLocks noGrp="1"/>
          </p:cNvSpPr>
          <p:nvPr>
            <p:ph type="title" hasCustomPrompt="1"/>
          </p:nvPr>
        </p:nvSpPr>
        <p:spPr>
          <a:xfrm>
            <a:off x="623888" y="2457449"/>
            <a:ext cx="7596000" cy="782551"/>
          </a:xfrm>
        </p:spPr>
        <p:txBody>
          <a:bodyPr anchor="t" anchorCtr="0">
            <a:normAutofit/>
          </a:bodyPr>
          <a:lstStyle>
            <a:lvl1pPr>
              <a:lnSpc>
                <a:spcPts val="4400"/>
              </a:lnSpc>
              <a:defRPr sz="3800">
                <a:solidFill>
                  <a:schemeClr val="bg1"/>
                </a:solidFill>
              </a:defRPr>
            </a:lvl1pPr>
          </a:lstStyle>
          <a:p>
            <a:r>
              <a:rPr lang="en-US" dirty="0"/>
              <a:t>Section Slide Title</a:t>
            </a:r>
            <a:endParaRPr lang="en-GB" dirty="0"/>
          </a:p>
        </p:txBody>
      </p:sp>
      <p:sp>
        <p:nvSpPr>
          <p:cNvPr id="3" name="Text Placeholder 2">
            <a:extLst>
              <a:ext uri="{FF2B5EF4-FFF2-40B4-BE49-F238E27FC236}">
                <a16:creationId xmlns:a16="http://schemas.microsoft.com/office/drawing/2014/main" id="{30FD377D-A316-4613-94A8-356BFF9CD766}"/>
              </a:ext>
            </a:extLst>
          </p:cNvPr>
          <p:cNvSpPr>
            <a:spLocks noGrp="1"/>
          </p:cNvSpPr>
          <p:nvPr>
            <p:ph type="body" idx="1" hasCustomPrompt="1"/>
          </p:nvPr>
        </p:nvSpPr>
        <p:spPr>
          <a:xfrm>
            <a:off x="623888" y="3240000"/>
            <a:ext cx="7596000" cy="1500187"/>
          </a:xfrm>
        </p:spPr>
        <p:txBody>
          <a:bodyPr>
            <a:normAutofit/>
          </a:bodyPr>
          <a:lstStyle>
            <a:lvl1pPr marL="0" indent="0">
              <a:lnSpc>
                <a:spcPts val="22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slide subtitle</a:t>
            </a:r>
          </a:p>
        </p:txBody>
      </p:sp>
    </p:spTree>
    <p:extLst>
      <p:ext uri="{BB962C8B-B14F-4D97-AF65-F5344CB8AC3E}">
        <p14:creationId xmlns:p14="http://schemas.microsoft.com/office/powerpoint/2010/main" val="631477647"/>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483C3-F342-42A4-A0F3-62D60906275D}"/>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A239C-E00A-4DAD-BA5E-C6CDB362662B}"/>
              </a:ext>
            </a:extLst>
          </p:cNvPr>
          <p:cNvSpPr>
            <a:spLocks noGrp="1"/>
          </p:cNvSpPr>
          <p:nvPr>
            <p:ph type="title" hasCustomPrompt="1"/>
          </p:nvPr>
        </p:nvSpPr>
        <p:spPr>
          <a:xfrm>
            <a:off x="623888" y="1404000"/>
            <a:ext cx="7596000" cy="1836000"/>
          </a:xfrm>
        </p:spPr>
        <p:txBody>
          <a:bodyPr anchor="t" anchorCtr="0">
            <a:normAutofit/>
          </a:bodyPr>
          <a:lstStyle>
            <a:lvl1pPr>
              <a:lnSpc>
                <a:spcPts val="3000"/>
              </a:lnSpc>
              <a:defRPr sz="2800">
                <a:solidFill>
                  <a:schemeClr val="bg1"/>
                </a:solidFill>
              </a:defRPr>
            </a:lvl1pPr>
          </a:lstStyle>
          <a:p>
            <a:r>
              <a:rPr lang="en-US" dirty="0"/>
              <a:t>Insert quote</a:t>
            </a:r>
            <a:endParaRPr lang="en-GB" dirty="0"/>
          </a:p>
        </p:txBody>
      </p:sp>
      <p:sp>
        <p:nvSpPr>
          <p:cNvPr id="3" name="Text Placeholder 2">
            <a:extLst>
              <a:ext uri="{FF2B5EF4-FFF2-40B4-BE49-F238E27FC236}">
                <a16:creationId xmlns:a16="http://schemas.microsoft.com/office/drawing/2014/main" id="{30FD377D-A316-4613-94A8-356BFF9CD766}"/>
              </a:ext>
            </a:extLst>
          </p:cNvPr>
          <p:cNvSpPr>
            <a:spLocks noGrp="1"/>
          </p:cNvSpPr>
          <p:nvPr>
            <p:ph type="body" idx="1" hasCustomPrompt="1"/>
          </p:nvPr>
        </p:nvSpPr>
        <p:spPr>
          <a:xfrm>
            <a:off x="623888" y="3240000"/>
            <a:ext cx="7596000" cy="1500187"/>
          </a:xfrm>
        </p:spPr>
        <p:txBody>
          <a:bodyPr>
            <a:normAutofit/>
          </a:bodyPr>
          <a:lstStyle>
            <a:lvl1pPr marL="0" indent="0">
              <a:lnSpc>
                <a:spcPts val="22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Surname</a:t>
            </a:r>
          </a:p>
        </p:txBody>
      </p:sp>
    </p:spTree>
    <p:extLst>
      <p:ext uri="{BB962C8B-B14F-4D97-AF65-F5344CB8AC3E}">
        <p14:creationId xmlns:p14="http://schemas.microsoft.com/office/powerpoint/2010/main" val="17574511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1F53-DC8E-41E6-A8E3-00D9798B5012}"/>
              </a:ext>
            </a:extLst>
          </p:cNvPr>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id="{581D2CBD-9021-4708-BC29-C92496BEB7B7}"/>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id="{026C1B3D-B123-4C77-872E-5E565C492B37}"/>
              </a:ext>
            </a:extLst>
          </p:cNvPr>
          <p:cNvSpPr>
            <a:spLocks noGrp="1"/>
          </p:cNvSpPr>
          <p:nvPr>
            <p:ph type="ftr" sz="quarter" idx="11"/>
          </p:nvPr>
        </p:nvSpPr>
        <p:spPr/>
        <p:txBody>
          <a:body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C7C1ECD8-8E9A-4F79-A7E9-663B6E9106F4}"/>
              </a:ext>
            </a:extLst>
          </p:cNvPr>
          <p:cNvSpPr>
            <a:spLocks noGrp="1"/>
          </p:cNvSpPr>
          <p:nvPr>
            <p:ph type="sldNum" sz="quarter" idx="12"/>
          </p:nvPr>
        </p:nvSpPr>
        <p:spPr/>
        <p:txBody>
          <a:bodyPr/>
          <a:lstStyle/>
          <a:p>
            <a:fld id="{5214307A-1C8A-457B-A68C-299436A43928}" type="slidenum">
              <a:rPr lang="en-GB" smtClean="0"/>
              <a:t>‹#›</a:t>
            </a:fld>
            <a:endParaRPr lang="en-GB"/>
          </a:p>
        </p:txBody>
      </p:sp>
      <p:sp>
        <p:nvSpPr>
          <p:cNvPr id="10" name="Picture Placeholder 9">
            <a:extLst>
              <a:ext uri="{FF2B5EF4-FFF2-40B4-BE49-F238E27FC236}">
                <a16:creationId xmlns:a16="http://schemas.microsoft.com/office/drawing/2014/main" id="{9FF17DA9-4344-4D54-8E9A-C6DD56F172E7}"/>
              </a:ext>
              <a:ext uri="{C183D7F6-B498-43B3-948B-1728B52AA6E4}">
                <adec:decorative xmlns="" xmlns:adec="http://schemas.microsoft.com/office/drawing/2017/decorative" val="1"/>
              </a:ext>
            </a:extLst>
          </p:cNvPr>
          <p:cNvSpPr>
            <a:spLocks noGrp="1"/>
          </p:cNvSpPr>
          <p:nvPr>
            <p:ph type="pic" sz="quarter" idx="13"/>
          </p:nvPr>
        </p:nvSpPr>
        <p:spPr>
          <a:xfrm>
            <a:off x="8832850" y="0"/>
            <a:ext cx="3359150" cy="6858000"/>
          </a:xfrm>
        </p:spPr>
        <p:txBody>
          <a:bodyPr/>
          <a:lstStyle/>
          <a:p>
            <a:r>
              <a:rPr lang="en-US" smtClean="0"/>
              <a:t>Click icon to add picture</a:t>
            </a:r>
            <a:endParaRPr lang="en-GB"/>
          </a:p>
        </p:txBody>
      </p:sp>
      <p:pic>
        <p:nvPicPr>
          <p:cNvPr id="8" name="Picture 7">
            <a:extLst>
              <a:ext uri="{FF2B5EF4-FFF2-40B4-BE49-F238E27FC236}">
                <a16:creationId xmlns:a16="http://schemas.microsoft.com/office/drawing/2014/main" id="{9214106C-3C60-6349-8D0A-63B0411305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873055" y="6490488"/>
            <a:ext cx="326605" cy="114312"/>
          </a:xfrm>
          <a:prstGeom prst="rect">
            <a:avLst/>
          </a:prstGeom>
        </p:spPr>
      </p:pic>
      <p:sp>
        <p:nvSpPr>
          <p:cNvPr id="9" name="TextBox 8">
            <a:extLst>
              <a:ext uri="{FF2B5EF4-FFF2-40B4-BE49-F238E27FC236}">
                <a16:creationId xmlns:a16="http://schemas.microsoft.com/office/drawing/2014/main" id="{D518FE48-A39F-E745-AF6F-DF3176C172AC}"/>
              </a:ext>
            </a:extLst>
          </p:cNvPr>
          <p:cNvSpPr txBox="1"/>
          <p:nvPr userDrawn="1"/>
        </p:nvSpPr>
        <p:spPr>
          <a:xfrm>
            <a:off x="6203010"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2538962457"/>
      </p:ext>
    </p:extLst>
  </p:cSld>
  <p:clrMapOvr>
    <a:masterClrMapping/>
  </p:clrMapOvr>
  <p:extLst mod="1">
    <p:ext uri="{DCECCB84-F9BA-43D5-87BE-67443E8EF086}">
      <p15:sldGuideLst xmlns:p15="http://schemas.microsoft.com/office/powerpoint/2012/main">
        <p15:guide id="1" pos="5201">
          <p15:clr>
            <a:srgbClr val="FBAE40"/>
          </p15:clr>
        </p15:guide>
        <p15:guide id="2" pos="5564">
          <p15:clr>
            <a:srgbClr val="FBAE40"/>
          </p15:clr>
        </p15:guide>
        <p15:guide id="3" orient="horz" pos="2160">
          <p15:clr>
            <a:srgbClr val="FBAE40"/>
          </p15:clr>
        </p15:guide>
        <p15:guide id="4" orient="horz" pos="12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830E-8BA2-4010-9043-D84D1D3E51CC}"/>
              </a:ext>
            </a:extLst>
          </p:cNvPr>
          <p:cNvSpPr>
            <a:spLocks noGrp="1"/>
          </p:cNvSpPr>
          <p:nvPr>
            <p:ph type="title"/>
          </p:nvPr>
        </p:nvSpPr>
        <p:spPr>
          <a:xfrm>
            <a:off x="623887" y="620714"/>
            <a:ext cx="10944225" cy="1080000"/>
          </a:xfrm>
        </p:spPr>
        <p:txBody>
          <a:bodyPr/>
          <a:lstStyle>
            <a:lvl1pPr>
              <a:defRPr>
                <a:solidFill>
                  <a:schemeClr val="accent1"/>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F3F68CC5-23AF-413C-BDE7-EEE57A966FD7}"/>
              </a:ext>
            </a:extLst>
          </p:cNvPr>
          <p:cNvSpPr>
            <a:spLocks noGrp="1"/>
          </p:cNvSpPr>
          <p:nvPr>
            <p:ph type="body" idx="1"/>
          </p:nvPr>
        </p:nvSpPr>
        <p:spPr>
          <a:xfrm>
            <a:off x="623888" y="1916113"/>
            <a:ext cx="4824412" cy="444499"/>
          </a:xfrm>
        </p:spPr>
        <p:txBody>
          <a:bodyPr anchor="t" anchorCtr="0">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64B26DE2-68D8-41CE-988E-C3E4F7E70A17}"/>
              </a:ext>
            </a:extLst>
          </p:cNvPr>
          <p:cNvSpPr>
            <a:spLocks noGrp="1"/>
          </p:cNvSpPr>
          <p:nvPr>
            <p:ph sz="half" idx="2"/>
          </p:nvPr>
        </p:nvSpPr>
        <p:spPr>
          <a:xfrm>
            <a:off x="623888" y="2420939"/>
            <a:ext cx="4824412" cy="38052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id="{822D6E90-6F5E-4C8E-8B95-65315DD64B07}"/>
              </a:ext>
            </a:extLst>
          </p:cNvPr>
          <p:cNvSpPr>
            <a:spLocks noGrp="1"/>
          </p:cNvSpPr>
          <p:nvPr>
            <p:ph type="body" sz="quarter" idx="3"/>
          </p:nvPr>
        </p:nvSpPr>
        <p:spPr>
          <a:xfrm>
            <a:off x="6743700" y="1927226"/>
            <a:ext cx="4824412" cy="444499"/>
          </a:xfrm>
        </p:spPr>
        <p:txBody>
          <a:bodyPr anchor="t" anchorCtr="0">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C1749C00-427F-44FC-9134-CB73541D5CDB}"/>
              </a:ext>
            </a:extLst>
          </p:cNvPr>
          <p:cNvSpPr>
            <a:spLocks noGrp="1"/>
          </p:cNvSpPr>
          <p:nvPr>
            <p:ph sz="quarter" idx="4"/>
          </p:nvPr>
        </p:nvSpPr>
        <p:spPr>
          <a:xfrm>
            <a:off x="6743700" y="2420938"/>
            <a:ext cx="4824412" cy="38163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7">
            <a:extLst>
              <a:ext uri="{FF2B5EF4-FFF2-40B4-BE49-F238E27FC236}">
                <a16:creationId xmlns:a16="http://schemas.microsoft.com/office/drawing/2014/main" id="{C485B5C4-732E-4905-9507-31F2476B79E1}"/>
              </a:ext>
            </a:extLst>
          </p:cNvPr>
          <p:cNvSpPr>
            <a:spLocks noGrp="1"/>
          </p:cNvSpPr>
          <p:nvPr>
            <p:ph type="ftr" sz="quarter" idx="11"/>
          </p:nvPr>
        </p:nvSpPr>
        <p:spPr/>
        <p:txBody>
          <a:bodyPr/>
          <a:lstStyle/>
          <a:p>
            <a:r>
              <a:rPr lang="en-AU" smtClean="0"/>
              <a:t>Positioning Australia</a:t>
            </a:r>
            <a:endParaRPr lang="en-GB" dirty="0"/>
          </a:p>
        </p:txBody>
      </p:sp>
      <p:sp>
        <p:nvSpPr>
          <p:cNvPr id="9" name="Slide Number Placeholder 8">
            <a:extLst>
              <a:ext uri="{FF2B5EF4-FFF2-40B4-BE49-F238E27FC236}">
                <a16:creationId xmlns:a16="http://schemas.microsoft.com/office/drawing/2014/main" id="{B93BD46B-704D-41E9-9B68-C9C971A12DAD}"/>
              </a:ext>
            </a:extLst>
          </p:cNvPr>
          <p:cNvSpPr>
            <a:spLocks noGrp="1"/>
          </p:cNvSpPr>
          <p:nvPr>
            <p:ph type="sldNum" sz="quarter" idx="12"/>
          </p:nvPr>
        </p:nvSpPr>
        <p:spPr/>
        <p:txBody>
          <a:bodyPr/>
          <a:lstStyle/>
          <a:p>
            <a:fld id="{5214307A-1C8A-457B-A68C-299436A43928}" type="slidenum">
              <a:rPr lang="en-GB" smtClean="0"/>
              <a:t>‹#›</a:t>
            </a:fld>
            <a:endParaRPr lang="en-GB" dirty="0"/>
          </a:p>
        </p:txBody>
      </p:sp>
      <p:pic>
        <p:nvPicPr>
          <p:cNvPr id="10" name="Picture 9">
            <a:extLst>
              <a:ext uri="{FF2B5EF4-FFF2-40B4-BE49-F238E27FC236}">
                <a16:creationId xmlns:a16="http://schemas.microsoft.com/office/drawing/2014/main" id="{746017CB-F304-5849-84CD-D009AB81F7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84579" y="6490488"/>
            <a:ext cx="326605" cy="114312"/>
          </a:xfrm>
          <a:prstGeom prst="rect">
            <a:avLst/>
          </a:prstGeom>
        </p:spPr>
      </p:pic>
      <p:sp>
        <p:nvSpPr>
          <p:cNvPr id="11" name="TextBox 10">
            <a:extLst>
              <a:ext uri="{FF2B5EF4-FFF2-40B4-BE49-F238E27FC236}">
                <a16:creationId xmlns:a16="http://schemas.microsoft.com/office/drawing/2014/main" id="{A9B0877F-0862-774C-8B1C-98F87D840DF3}"/>
              </a:ext>
            </a:extLst>
          </p:cNvPr>
          <p:cNvSpPr txBox="1"/>
          <p:nvPr userDrawn="1"/>
        </p:nvSpPr>
        <p:spPr>
          <a:xfrm>
            <a:off x="9514534"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3670080644"/>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1207">
          <p15:clr>
            <a:srgbClr val="FBAE40"/>
          </p15:clr>
        </p15:guide>
        <p15:guide id="3" pos="4248">
          <p15:clr>
            <a:srgbClr val="FBAE40"/>
          </p15:clr>
        </p15:guide>
        <p15:guide id="4" pos="3432">
          <p15:clr>
            <a:srgbClr val="FBAE40"/>
          </p15:clr>
        </p15:guide>
        <p15:guide id="5"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0B2B4E-375D-4607-9665-698B68805B75}"/>
              </a:ext>
              <a:ext uri="{C183D7F6-B498-43B3-948B-1728B52AA6E4}">
                <adec:decorative xmlns="" xmlns:adec="http://schemas.microsoft.com/office/drawing/2017/decorative" val="1"/>
              </a:ext>
            </a:extLst>
          </p:cNvPr>
          <p:cNvSpPr>
            <a:spLocks noGrp="1"/>
          </p:cNvSpPr>
          <p:nvPr>
            <p:ph type="pic" sz="quarter" idx="13"/>
          </p:nvPr>
        </p:nvSpPr>
        <p:spPr>
          <a:xfrm>
            <a:off x="0" y="0"/>
            <a:ext cx="12192000" cy="6237288"/>
          </a:xfrm>
        </p:spPr>
        <p:txBody>
          <a:bodyPr/>
          <a:lstStyle/>
          <a:p>
            <a:r>
              <a:rPr lang="en-US" smtClean="0"/>
              <a:t>Click icon to add picture</a:t>
            </a:r>
            <a:endParaRPr lang="en-GB"/>
          </a:p>
        </p:txBody>
      </p:sp>
      <p:sp>
        <p:nvSpPr>
          <p:cNvPr id="2" name="Title 1">
            <a:extLst>
              <a:ext uri="{FF2B5EF4-FFF2-40B4-BE49-F238E27FC236}">
                <a16:creationId xmlns:a16="http://schemas.microsoft.com/office/drawing/2014/main" id="{1C13286F-1DDA-42E6-8BA2-CE4D1A63BE0A}"/>
              </a:ext>
            </a:extLst>
          </p:cNvPr>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4" name="Footer Placeholder 3">
            <a:extLst>
              <a:ext uri="{FF2B5EF4-FFF2-40B4-BE49-F238E27FC236}">
                <a16:creationId xmlns:a16="http://schemas.microsoft.com/office/drawing/2014/main" id="{972E4332-EF07-4FEB-95FC-7201FABA020D}"/>
              </a:ext>
            </a:extLst>
          </p:cNvPr>
          <p:cNvSpPr>
            <a:spLocks noGrp="1"/>
          </p:cNvSpPr>
          <p:nvPr>
            <p:ph type="ftr" sz="quarter" idx="11"/>
          </p:nvPr>
        </p:nvSpPr>
        <p:spPr/>
        <p:txBody>
          <a:bodyPr/>
          <a:lstStyle/>
          <a:p>
            <a:r>
              <a:rPr lang="en-AU" smtClean="0"/>
              <a:t>Positioning Australia</a:t>
            </a:r>
            <a:endParaRPr lang="en-GB"/>
          </a:p>
        </p:txBody>
      </p:sp>
      <p:sp>
        <p:nvSpPr>
          <p:cNvPr id="5" name="Slide Number Placeholder 4">
            <a:extLst>
              <a:ext uri="{FF2B5EF4-FFF2-40B4-BE49-F238E27FC236}">
                <a16:creationId xmlns:a16="http://schemas.microsoft.com/office/drawing/2014/main" id="{17847D19-59BE-4D03-AC2A-162A2D26816A}"/>
              </a:ext>
            </a:extLst>
          </p:cNvPr>
          <p:cNvSpPr>
            <a:spLocks noGrp="1"/>
          </p:cNvSpPr>
          <p:nvPr>
            <p:ph type="sldNum" sz="quarter" idx="12"/>
          </p:nvPr>
        </p:nvSpPr>
        <p:spPr/>
        <p:txBody>
          <a:bodyPr/>
          <a:lstStyle/>
          <a:p>
            <a:fld id="{5214307A-1C8A-457B-A68C-299436A43928}" type="slidenum">
              <a:rPr lang="en-GB" smtClean="0"/>
              <a:t>‹#›</a:t>
            </a:fld>
            <a:endParaRPr lang="en-GB"/>
          </a:p>
        </p:txBody>
      </p:sp>
      <p:pic>
        <p:nvPicPr>
          <p:cNvPr id="8" name="Picture 7">
            <a:extLst>
              <a:ext uri="{FF2B5EF4-FFF2-40B4-BE49-F238E27FC236}">
                <a16:creationId xmlns:a16="http://schemas.microsoft.com/office/drawing/2014/main" id="{E21FCB8C-24E1-3249-A707-A480E239D6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84579" y="6490488"/>
            <a:ext cx="326605" cy="114312"/>
          </a:xfrm>
          <a:prstGeom prst="rect">
            <a:avLst/>
          </a:prstGeom>
        </p:spPr>
      </p:pic>
      <p:sp>
        <p:nvSpPr>
          <p:cNvPr id="9" name="TextBox 8">
            <a:extLst>
              <a:ext uri="{FF2B5EF4-FFF2-40B4-BE49-F238E27FC236}">
                <a16:creationId xmlns:a16="http://schemas.microsoft.com/office/drawing/2014/main" id="{92DDE7A3-E1BE-8E45-919F-B4039DE7B86A}"/>
              </a:ext>
            </a:extLst>
          </p:cNvPr>
          <p:cNvSpPr txBox="1"/>
          <p:nvPr userDrawn="1"/>
        </p:nvSpPr>
        <p:spPr>
          <a:xfrm>
            <a:off x="9514534"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412616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56179"/>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814917" y="2482851"/>
            <a:ext cx="10555816" cy="402291"/>
          </a:xfrm>
        </p:spPr>
        <p:txBody>
          <a:bodyPr lIns="90000" tIns="46800" rIns="90000" bIns="46800">
            <a:spAutoFit/>
          </a:bodyPr>
          <a:lstStyle>
            <a:lvl1pPr>
              <a:defRPr sz="2000"/>
            </a:lvl1pPr>
          </a:lstStyle>
          <a:p>
            <a:pPr lvl="0"/>
            <a:r>
              <a:rPr lang="en-AU" noProof="0" smtClean="0"/>
              <a:t>Click to edit Master Author style</a:t>
            </a:r>
          </a:p>
        </p:txBody>
      </p:sp>
    </p:spTree>
    <p:extLst>
      <p:ext uri="{BB962C8B-B14F-4D97-AF65-F5344CB8AC3E}">
        <p14:creationId xmlns:p14="http://schemas.microsoft.com/office/powerpoint/2010/main" val="3862673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585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174626"/>
            <a:ext cx="10515600" cy="920750"/>
          </a:xfrm>
          <a:solidFill>
            <a:schemeClr val="bg1"/>
          </a:solidFill>
        </p:spPr>
        <p:txBody>
          <a:bodyPr>
            <a:normAutofit/>
          </a:bodyPr>
          <a:lstStyle>
            <a:lvl1pPr>
              <a:defRPr sz="3600" b="1">
                <a:solidFill>
                  <a:srgbClr val="008266"/>
                </a:solidFill>
                <a:latin typeface="+mn-lt"/>
              </a:defRPr>
            </a:lvl1pPr>
          </a:lstStyle>
          <a:p>
            <a:r>
              <a:rPr lang="en-US" dirty="0" smtClean="0"/>
              <a:t>Click to edit Master title style</a:t>
            </a:r>
            <a:endParaRPr lang="en-AU" dirty="0"/>
          </a:p>
        </p:txBody>
      </p:sp>
      <p:sp>
        <p:nvSpPr>
          <p:cNvPr id="3" name="Content Placeholder 2"/>
          <p:cNvSpPr>
            <a:spLocks noGrp="1"/>
          </p:cNvSpPr>
          <p:nvPr>
            <p:ph idx="1"/>
          </p:nvPr>
        </p:nvSpPr>
        <p:spPr>
          <a:xfrm>
            <a:off x="771525" y="1330324"/>
            <a:ext cx="10515600" cy="4727575"/>
          </a:xfrm>
        </p:spPr>
        <p:txBody>
          <a:bodyPr/>
          <a:lstStyle>
            <a:lvl1pPr>
              <a:defRPr b="0"/>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09EE681-C428-41BD-921F-D58EC3708441}" type="datetimeFigureOut">
              <a:rPr lang="en-AU" smtClean="0"/>
              <a:t>26/08/2019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0165077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54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09600" y="981076"/>
            <a:ext cx="53848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981076"/>
            <a:ext cx="53848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325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92443"/>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563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7542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0120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990"/>
            <a:ext cx="4011084" cy="40011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623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6746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59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97625" y="415926"/>
            <a:ext cx="584775"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415926"/>
            <a:ext cx="80264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839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254000"/>
            <a:ext cx="10363200" cy="598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46394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9EE681-C428-41BD-921F-D58EC3708441}" type="datetimeFigureOut">
              <a:rPr lang="en-AU" smtClean="0"/>
              <a:t>26/08/2019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40530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09EE681-C428-41BD-921F-D58EC3708441}" type="datetimeFigureOut">
              <a:rPr lang="en-AU" smtClean="0"/>
              <a:t>26/08/2019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289020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09EE681-C428-41BD-921F-D58EC3708441}" type="datetimeFigureOut">
              <a:rPr lang="en-AU" smtClean="0"/>
              <a:t>26/08/2019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34097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09EE681-C428-41BD-921F-D58EC3708441}" type="datetimeFigureOut">
              <a:rPr lang="en-AU" smtClean="0"/>
              <a:t>26/08/2019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16999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EE681-C428-41BD-921F-D58EC3708441}" type="datetimeFigureOut">
              <a:rPr lang="en-AU" smtClean="0"/>
              <a:t>26/08/2019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87851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09EE681-C428-41BD-921F-D58EC3708441}" type="datetimeFigureOut">
              <a:rPr lang="en-AU" smtClean="0"/>
              <a:t>26/08/2019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27176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09EE681-C428-41BD-921F-D58EC3708441}" type="datetimeFigureOut">
              <a:rPr lang="en-AU" smtClean="0"/>
              <a:t>26/08/2019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40873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EE681-C428-41BD-921F-D58EC3708441}" type="datetimeFigureOut">
              <a:rPr lang="en-AU" smtClean="0"/>
              <a:t>26/08/2019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726C3-1434-4562-AE7D-DE66483C9F5C}" type="slidenum">
              <a:rPr lang="en-AU" smtClean="0"/>
              <a:t>‹#›</a:t>
            </a:fld>
            <a:endParaRPr lang="en-AU"/>
          </a:p>
        </p:txBody>
      </p:sp>
    </p:spTree>
    <p:extLst>
      <p:ext uri="{BB962C8B-B14F-4D97-AF65-F5344CB8AC3E}">
        <p14:creationId xmlns:p14="http://schemas.microsoft.com/office/powerpoint/2010/main" val="161333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373E9-B1F0-4CE8-B945-4F1D935C903F}"/>
              </a:ext>
            </a:extLst>
          </p:cNvPr>
          <p:cNvSpPr>
            <a:spLocks noGrp="1"/>
          </p:cNvSpPr>
          <p:nvPr>
            <p:ph type="title"/>
          </p:nvPr>
        </p:nvSpPr>
        <p:spPr>
          <a:xfrm>
            <a:off x="623887" y="620712"/>
            <a:ext cx="7632701" cy="1080000"/>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3168B991-6922-4EE5-8537-59A37639CCFC}"/>
              </a:ext>
            </a:extLst>
          </p:cNvPr>
          <p:cNvSpPr>
            <a:spLocks noGrp="1"/>
          </p:cNvSpPr>
          <p:nvPr>
            <p:ph type="body" idx="1"/>
          </p:nvPr>
        </p:nvSpPr>
        <p:spPr>
          <a:xfrm>
            <a:off x="623887" y="1916112"/>
            <a:ext cx="7632701" cy="4321175"/>
          </a:xfrm>
          <a:prstGeom prst="rect">
            <a:avLst/>
          </a:prstGeom>
        </p:spPr>
        <p:txBody>
          <a:bodyPr vert="horz" lIns="0" tIns="0" rIns="0" bIns="0" rtlCol="0" anchor="t" anchorCtr="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a:extLst>
              <a:ext uri="{FF2B5EF4-FFF2-40B4-BE49-F238E27FC236}">
                <a16:creationId xmlns:a16="http://schemas.microsoft.com/office/drawing/2014/main" id="{63F309F0-F3D3-443C-B167-30D1C780D6BF}"/>
              </a:ext>
            </a:extLst>
          </p:cNvPr>
          <p:cNvSpPr>
            <a:spLocks noGrp="1"/>
          </p:cNvSpPr>
          <p:nvPr>
            <p:ph type="dt" sz="half" idx="2"/>
          </p:nvPr>
        </p:nvSpPr>
        <p:spPr>
          <a:xfrm>
            <a:off x="6743700" y="6237288"/>
            <a:ext cx="1512888" cy="620712"/>
          </a:xfrm>
          <a:prstGeom prst="rect">
            <a:avLst/>
          </a:prstGeom>
        </p:spPr>
        <p:txBody>
          <a:bodyPr vert="horz" lIns="0" tIns="0" rIns="0" bIns="0" rtlCol="0" anchor="ctr" anchorCtr="0">
            <a:normAutofit/>
          </a:bodyPr>
          <a:lstStyle>
            <a:lvl1pPr algn="r">
              <a:defRPr sz="1200">
                <a:solidFill>
                  <a:srgbClr val="969696"/>
                </a:solidFill>
              </a:defRPr>
            </a:lvl1pPr>
          </a:lstStyle>
          <a:p>
            <a:endParaRPr lang="en-GB" dirty="0"/>
          </a:p>
        </p:txBody>
      </p:sp>
      <p:sp>
        <p:nvSpPr>
          <p:cNvPr id="5" name="Footer Placeholder 4">
            <a:extLst>
              <a:ext uri="{FF2B5EF4-FFF2-40B4-BE49-F238E27FC236}">
                <a16:creationId xmlns:a16="http://schemas.microsoft.com/office/drawing/2014/main" id="{C29F0A58-1C31-4A94-A7F4-89585B82BD74}"/>
              </a:ext>
            </a:extLst>
          </p:cNvPr>
          <p:cNvSpPr>
            <a:spLocks noGrp="1"/>
          </p:cNvSpPr>
          <p:nvPr>
            <p:ph type="ftr" sz="quarter" idx="3"/>
          </p:nvPr>
        </p:nvSpPr>
        <p:spPr>
          <a:xfrm>
            <a:off x="1247273" y="6237288"/>
            <a:ext cx="4848723" cy="620712"/>
          </a:xfrm>
          <a:prstGeom prst="rect">
            <a:avLst/>
          </a:prstGeom>
        </p:spPr>
        <p:txBody>
          <a:bodyPr vert="horz" lIns="0" tIns="0" rIns="0" bIns="0" rtlCol="0" anchor="ctr" anchorCtr="0">
            <a:normAutofit/>
          </a:bodyPr>
          <a:lstStyle>
            <a:lvl1pPr algn="l">
              <a:defRPr sz="1200">
                <a:solidFill>
                  <a:schemeClr val="tx1">
                    <a:lumMod val="65000"/>
                    <a:lumOff val="35000"/>
                  </a:schemeClr>
                </a:solidFill>
              </a:defRPr>
            </a:lvl1p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17D8FFBB-0B85-4678-9716-4E779DE1A90B}"/>
              </a:ext>
            </a:extLst>
          </p:cNvPr>
          <p:cNvSpPr>
            <a:spLocks noGrp="1"/>
          </p:cNvSpPr>
          <p:nvPr>
            <p:ph type="sldNum" sz="quarter" idx="4"/>
          </p:nvPr>
        </p:nvSpPr>
        <p:spPr>
          <a:xfrm>
            <a:off x="623888" y="6237288"/>
            <a:ext cx="326607" cy="620712"/>
          </a:xfrm>
          <a:prstGeom prst="rect">
            <a:avLst/>
          </a:prstGeom>
        </p:spPr>
        <p:txBody>
          <a:bodyPr vert="horz" lIns="0" tIns="0" rIns="0" bIns="0" rtlCol="0" anchor="ctr" anchorCtr="0">
            <a:normAutofit/>
          </a:bodyPr>
          <a:lstStyle>
            <a:lvl1pPr algn="l">
              <a:defRPr sz="1200">
                <a:solidFill>
                  <a:srgbClr val="969696"/>
                </a:solidFill>
              </a:defRPr>
            </a:lvl1pPr>
          </a:lstStyle>
          <a:p>
            <a:fld id="{5214307A-1C8A-457B-A68C-299436A43928}" type="slidenum">
              <a:rPr lang="en-GB" smtClean="0"/>
              <a:pPr/>
              <a:t>‹#›</a:t>
            </a:fld>
            <a:endParaRPr lang="en-GB" dirty="0"/>
          </a:p>
        </p:txBody>
      </p:sp>
      <p:cxnSp>
        <p:nvCxnSpPr>
          <p:cNvPr id="8" name="Straight Connector 7">
            <a:extLst>
              <a:ext uri="{FF2B5EF4-FFF2-40B4-BE49-F238E27FC236}">
                <a16:creationId xmlns:a16="http://schemas.microsoft.com/office/drawing/2014/main" id="{FF921434-6143-45C7-87E6-82ADB069D448}"/>
              </a:ext>
              <a:ext uri="{C183D7F6-B498-43B3-948B-1728B52AA6E4}">
                <adec:decorative xmlns="" xmlns:adec="http://schemas.microsoft.com/office/drawing/2017/decorative" val="1"/>
              </a:ext>
            </a:extLst>
          </p:cNvPr>
          <p:cNvCxnSpPr/>
          <p:nvPr userDrawn="1"/>
        </p:nvCxnSpPr>
        <p:spPr>
          <a:xfrm>
            <a:off x="1035217" y="6436895"/>
            <a:ext cx="0" cy="240631"/>
          </a:xfrm>
          <a:prstGeom prst="line">
            <a:avLst/>
          </a:prstGeom>
          <a:ln w="9525">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130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dt="0"/>
  <p:txStyles>
    <p:titleStyle>
      <a:lvl1pPr algn="l" defTabSz="914400" rtl="0" eaLnBrk="1" latinLnBrk="0" hangingPunct="1">
        <a:lnSpc>
          <a:spcPct val="90000"/>
        </a:lnSpc>
        <a:spcBef>
          <a:spcPct val="0"/>
        </a:spcBef>
        <a:buNone/>
        <a:defRPr sz="3800" b="1" kern="1200">
          <a:solidFill>
            <a:schemeClr val="accent1"/>
          </a:solidFill>
          <a:latin typeface="+mj-lt"/>
          <a:ea typeface="+mj-ea"/>
          <a:cs typeface="+mj-cs"/>
        </a:defRPr>
      </a:lvl1pPr>
    </p:titleStyle>
    <p:bodyStyle>
      <a:lvl1pPr marL="0" indent="0" algn="l" defTabSz="914400" rtl="0" eaLnBrk="1" latinLnBrk="0" hangingPunct="1">
        <a:lnSpc>
          <a:spcPts val="2600"/>
        </a:lnSpc>
        <a:spcBef>
          <a:spcPts val="0"/>
        </a:spcBef>
        <a:spcAft>
          <a:spcPts val="12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504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1800" kern="1200">
          <a:solidFill>
            <a:schemeClr val="tx1"/>
          </a:solidFill>
          <a:latin typeface="+mn-lt"/>
          <a:ea typeface="+mn-ea"/>
          <a:cs typeface="+mn-cs"/>
        </a:defRPr>
      </a:lvl3pPr>
      <a:lvl4pPr marL="756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1008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93">
          <p15:clr>
            <a:srgbClr val="F26B43"/>
          </p15:clr>
        </p15:guide>
        <p15:guide id="4" pos="7287">
          <p15:clr>
            <a:srgbClr val="F26B43"/>
          </p15:clr>
        </p15:guide>
        <p15:guide id="5" orient="horz" pos="391">
          <p15:clr>
            <a:srgbClr val="F26B43"/>
          </p15:clr>
        </p15:guide>
        <p15:guide id="6" orient="horz" pos="39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415925"/>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2051" name="Rectangle 3"/>
          <p:cNvSpPr>
            <a:spLocks noGrp="1" noChangeArrowheads="1"/>
          </p:cNvSpPr>
          <p:nvPr>
            <p:ph type="body" idx="1"/>
          </p:nvPr>
        </p:nvSpPr>
        <p:spPr bwMode="auto">
          <a:xfrm>
            <a:off x="609600" y="98107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385028" name="Rectangle 4"/>
          <p:cNvSpPr>
            <a:spLocks noGrp="1" noChangeArrowheads="1"/>
          </p:cNvSpPr>
          <p:nvPr>
            <p:ph type="ftr" sz="quarter" idx="3"/>
          </p:nvPr>
        </p:nvSpPr>
        <p:spPr bwMode="auto">
          <a:xfrm>
            <a:off x="5712885" y="6459539"/>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a:defRPr/>
            </a:pPr>
            <a:endParaRPr lang="en-US"/>
          </a:p>
        </p:txBody>
      </p:sp>
    </p:spTree>
    <p:extLst>
      <p:ext uri="{BB962C8B-B14F-4D97-AF65-F5344CB8AC3E}">
        <p14:creationId xmlns:p14="http://schemas.microsoft.com/office/powerpoint/2010/main" val="29367298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342900" indent="-342900" algn="l" rtl="0" eaLnBrk="0" fontAlgn="base" hangingPunct="0">
        <a:spcBef>
          <a:spcPct val="50000"/>
        </a:spcBef>
        <a:spcAft>
          <a:spcPct val="0"/>
        </a:spcAft>
        <a:defRPr sz="2200">
          <a:solidFill>
            <a:srgbClr val="4D4D4D"/>
          </a:solidFill>
          <a:latin typeface="+mn-lt"/>
          <a:ea typeface="+mn-ea"/>
          <a:cs typeface="+mn-cs"/>
        </a:defRPr>
      </a:lvl1pPr>
      <a:lvl2pPr marL="447675" indent="-268288" algn="l" rtl="0" eaLnBrk="0" fontAlgn="base" hangingPunct="0">
        <a:spcBef>
          <a:spcPct val="50000"/>
        </a:spcBef>
        <a:spcAft>
          <a:spcPct val="0"/>
        </a:spcAft>
        <a:buChar char="•"/>
        <a:defRPr sz="2200">
          <a:solidFill>
            <a:srgbClr val="4D4D4D"/>
          </a:solidFill>
          <a:latin typeface="+mn-lt"/>
        </a:defRPr>
      </a:lvl2pPr>
      <a:lvl3pPr marL="895350" indent="-268288" algn="l" rtl="0" eaLnBrk="0" fontAlgn="base" hangingPunct="0">
        <a:spcBef>
          <a:spcPct val="25000"/>
        </a:spcBef>
        <a:spcAft>
          <a:spcPct val="0"/>
        </a:spcAft>
        <a:buFont typeface="Arial" charset="0"/>
        <a:buChar char="–"/>
        <a:defRPr sz="2000">
          <a:solidFill>
            <a:srgbClr val="4D4D4D"/>
          </a:solidFill>
          <a:latin typeface="+mn-lt"/>
        </a:defRPr>
      </a:lvl3pPr>
      <a:lvl4pPr marL="1350963" indent="-271463" algn="l" rtl="0" eaLnBrk="0" fontAlgn="base" hangingPunct="0">
        <a:spcBef>
          <a:spcPct val="25000"/>
        </a:spcBef>
        <a:spcAft>
          <a:spcPct val="0"/>
        </a:spcAft>
        <a:buChar char="•"/>
        <a:defRPr sz="2000">
          <a:solidFill>
            <a:srgbClr val="4D4D4D"/>
          </a:solidFill>
          <a:latin typeface="+mn-lt"/>
        </a:defRPr>
      </a:lvl4pPr>
      <a:lvl5pPr marL="1792288" indent="-261938" algn="l" rtl="0" eaLnBrk="0" fontAlgn="base" hangingPunct="0">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25.emf"/><Relationship Id="rId4" Type="http://schemas.openxmlformats.org/officeDocument/2006/relationships/image" Target="../media/image38.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5.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eodesyml.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gsa.europa.eu/market/market-re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geodesy\Users\Brown\Presentations\DGAL\iStock-1755442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t="48929" b="1"/>
          <a:stretch/>
        </p:blipFill>
        <p:spPr bwMode="auto">
          <a:xfrm>
            <a:off x="-189565" y="0"/>
            <a:ext cx="13430016" cy="685893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clrChange>
              <a:clrFrom>
                <a:srgbClr val="28AAE1"/>
              </a:clrFrom>
              <a:clrTo>
                <a:srgbClr val="28AAE1">
                  <a:alpha val="0"/>
                </a:srgbClr>
              </a:clrTo>
            </a:clrChange>
            <a:biLevel thresh="25000"/>
          </a:blip>
          <a:stretch>
            <a:fillRect/>
          </a:stretch>
        </p:blipFill>
        <p:spPr>
          <a:xfrm>
            <a:off x="5102647" y="4357200"/>
            <a:ext cx="410846" cy="410846"/>
          </a:xfrm>
          <a:prstGeom prst="rect">
            <a:avLst/>
          </a:prstGeom>
          <a:ln>
            <a:noFill/>
          </a:ln>
          <a:effectLst>
            <a:glow rad="12700">
              <a:schemeClr val="bg1">
                <a:lumMod val="50000"/>
              </a:schemeClr>
            </a:glow>
          </a:effectLst>
        </p:spPr>
      </p:pic>
      <p:sp>
        <p:nvSpPr>
          <p:cNvPr id="11" name="Rectangle 10"/>
          <p:cNvSpPr/>
          <p:nvPr/>
        </p:nvSpPr>
        <p:spPr>
          <a:xfrm>
            <a:off x="1951827" y="428593"/>
            <a:ext cx="8627746" cy="2554545"/>
          </a:xfrm>
          <a:prstGeom prst="rect">
            <a:avLst/>
          </a:prstGeom>
          <a:ln>
            <a:noFill/>
          </a:ln>
        </p:spPr>
        <p:txBody>
          <a:bodyPr wrap="none">
            <a:spAutoFit/>
          </a:bodyPr>
          <a:lstStyle/>
          <a:p>
            <a:pPr algn="ctr"/>
            <a:r>
              <a:rPr lang="en-AU" sz="4000" b="1" dirty="0" smtClean="0">
                <a:ln w="6350">
                  <a:solidFill>
                    <a:schemeClr val="tx1"/>
                  </a:solidFill>
                </a:ln>
                <a:solidFill>
                  <a:schemeClr val="bg1"/>
                </a:solidFill>
                <a:latin typeface="Calibri" panose="020F0502020204030204" pitchFamily="34" charset="0"/>
              </a:rPr>
              <a:t>Australian Geospatial Reference System</a:t>
            </a:r>
          </a:p>
          <a:p>
            <a:pPr algn="ctr"/>
            <a:r>
              <a:rPr lang="en-US" sz="4000" b="1" dirty="0" smtClean="0">
                <a:ln w="6350">
                  <a:solidFill>
                    <a:schemeClr val="tx1"/>
                  </a:solidFill>
                </a:ln>
                <a:solidFill>
                  <a:schemeClr val="bg1"/>
                </a:solidFill>
                <a:latin typeface="Calibri" panose="020F0502020204030204" pitchFamily="34" charset="0"/>
              </a:rPr>
              <a:t>Webinar Series</a:t>
            </a:r>
            <a:endParaRPr lang="en-AU" sz="4000" b="1" dirty="0" smtClean="0">
              <a:ln w="6350">
                <a:solidFill>
                  <a:schemeClr val="tx1"/>
                </a:solidFill>
              </a:ln>
              <a:solidFill>
                <a:schemeClr val="bg1"/>
              </a:solidFill>
              <a:latin typeface="Calibri" panose="020F0502020204030204" pitchFamily="34" charset="0"/>
            </a:endParaRPr>
          </a:p>
          <a:p>
            <a:pPr algn="ctr"/>
            <a:endParaRPr lang="en-US" sz="4000" b="1" dirty="0">
              <a:ln w="6350">
                <a:solidFill>
                  <a:schemeClr val="tx1"/>
                </a:solidFill>
              </a:ln>
              <a:solidFill>
                <a:schemeClr val="bg1"/>
              </a:solidFill>
              <a:latin typeface="Calibri" panose="020F0502020204030204" pitchFamily="34" charset="0"/>
            </a:endParaRPr>
          </a:p>
          <a:p>
            <a:pPr algn="ctr"/>
            <a:r>
              <a:rPr lang="en-US" sz="4000" b="1" dirty="0" smtClean="0">
                <a:ln w="6350">
                  <a:solidFill>
                    <a:schemeClr val="tx1"/>
                  </a:solidFill>
                </a:ln>
                <a:solidFill>
                  <a:schemeClr val="bg1"/>
                </a:solidFill>
                <a:latin typeface="Calibri" panose="020F0502020204030204" pitchFamily="34" charset="0"/>
              </a:rPr>
              <a:t>Webinar 1: Upgrading AGRS</a:t>
            </a:r>
            <a:endParaRPr lang="en-AU" sz="4000" b="1" dirty="0" smtClean="0">
              <a:ln w="6350">
                <a:solidFill>
                  <a:schemeClr val="tx1"/>
                </a:solidFill>
              </a:ln>
              <a:solidFill>
                <a:schemeClr val="bg1"/>
              </a:solidFill>
              <a:latin typeface="Calibri" panose="020F0502020204030204" pitchFamily="34" charset="0"/>
            </a:endParaRPr>
          </a:p>
        </p:txBody>
      </p:sp>
      <p:sp>
        <p:nvSpPr>
          <p:cNvPr id="12" name="Rectangle 11"/>
          <p:cNvSpPr/>
          <p:nvPr/>
        </p:nvSpPr>
        <p:spPr>
          <a:xfrm>
            <a:off x="1081124" y="3069652"/>
            <a:ext cx="10369152" cy="2339102"/>
          </a:xfrm>
          <a:prstGeom prst="rect">
            <a:avLst/>
          </a:prstGeom>
          <a:noFill/>
        </p:spPr>
        <p:txBody>
          <a:bodyPr wrap="square">
            <a:spAutoFit/>
          </a:bodyPr>
          <a:lstStyle/>
          <a:p>
            <a:pPr algn="ctr"/>
            <a:r>
              <a:rPr lang="en-US" b="1" dirty="0">
                <a:ln w="6350">
                  <a:solidFill>
                    <a:schemeClr val="tx1">
                      <a:lumMod val="50000"/>
                    </a:schemeClr>
                  </a:solidFill>
                </a:ln>
                <a:solidFill>
                  <a:schemeClr val="bg1"/>
                </a:solidFill>
                <a:latin typeface="Calibri" panose="020F0502020204030204" pitchFamily="34" charset="0"/>
              </a:rPr>
              <a:t>Nicholas Brown</a:t>
            </a:r>
          </a:p>
          <a:p>
            <a:pPr algn="ctr"/>
            <a:r>
              <a:rPr lang="en-US" b="1" dirty="0">
                <a:ln w="6350">
                  <a:solidFill>
                    <a:schemeClr val="tx1">
                      <a:lumMod val="50000"/>
                    </a:schemeClr>
                  </a:solidFill>
                </a:ln>
                <a:solidFill>
                  <a:schemeClr val="bg1"/>
                </a:solidFill>
                <a:latin typeface="Calibri" panose="020F0502020204030204" pitchFamily="34" charset="0"/>
              </a:rPr>
              <a:t>Director of National </a:t>
            </a:r>
            <a:r>
              <a:rPr lang="en-US" b="1" dirty="0" smtClean="0">
                <a:ln w="6350">
                  <a:solidFill>
                    <a:schemeClr val="tx1">
                      <a:lumMod val="50000"/>
                    </a:schemeClr>
                  </a:solidFill>
                </a:ln>
                <a:solidFill>
                  <a:schemeClr val="bg1"/>
                </a:solidFill>
                <a:latin typeface="Calibri" panose="020F0502020204030204" pitchFamily="34" charset="0"/>
              </a:rPr>
              <a:t>Geodesy</a:t>
            </a:r>
          </a:p>
          <a:p>
            <a:pPr algn="ctr"/>
            <a:r>
              <a:rPr lang="en-US" b="1" dirty="0">
                <a:ln w="6350">
                  <a:solidFill>
                    <a:schemeClr val="tx1">
                      <a:lumMod val="50000"/>
                    </a:schemeClr>
                  </a:solidFill>
                </a:ln>
                <a:solidFill>
                  <a:schemeClr val="bg1"/>
                </a:solidFill>
                <a:latin typeface="Calibri" panose="020F0502020204030204" pitchFamily="34" charset="0"/>
              </a:rPr>
              <a:t>Geoscience Australia</a:t>
            </a:r>
          </a:p>
          <a:p>
            <a:pPr algn="ctr"/>
            <a:endParaRPr lang="en-US" sz="1400" b="1" dirty="0">
              <a:ln w="6350">
                <a:solidFill>
                  <a:schemeClr val="tx1">
                    <a:lumMod val="50000"/>
                  </a:schemeClr>
                </a:solidFill>
              </a:ln>
              <a:solidFill>
                <a:schemeClr val="bg1"/>
              </a:solidFill>
              <a:latin typeface="Calibri" panose="020F0502020204030204" pitchFamily="34" charset="0"/>
            </a:endParaRPr>
          </a:p>
          <a:p>
            <a:pPr algn="ctr"/>
            <a:r>
              <a:rPr lang="en-US" b="1" dirty="0">
                <a:ln w="6350">
                  <a:solidFill>
                    <a:schemeClr val="tx1">
                      <a:lumMod val="50000"/>
                    </a:schemeClr>
                  </a:solidFill>
                </a:ln>
                <a:solidFill>
                  <a:schemeClr val="bg1"/>
                </a:solidFill>
                <a:latin typeface="Calibri" panose="020F0502020204030204" pitchFamily="34" charset="0"/>
              </a:rPr>
              <a:t>Chair of ICSM Permanent Committee on Geodesy</a:t>
            </a:r>
          </a:p>
          <a:p>
            <a:pPr algn="ctr"/>
            <a:r>
              <a:rPr lang="en-US" b="1" dirty="0" smtClean="0">
                <a:ln w="6350">
                  <a:solidFill>
                    <a:schemeClr val="tx1">
                      <a:lumMod val="50000"/>
                    </a:schemeClr>
                  </a:solidFill>
                </a:ln>
                <a:solidFill>
                  <a:schemeClr val="bg1"/>
                </a:solidFill>
                <a:latin typeface="Calibri" panose="020F0502020204030204" pitchFamily="34" charset="0"/>
              </a:rPr>
              <a:t>@</a:t>
            </a:r>
            <a:r>
              <a:rPr lang="en-US" b="1" dirty="0">
                <a:ln w="6350">
                  <a:solidFill>
                    <a:schemeClr val="tx1">
                      <a:lumMod val="50000"/>
                    </a:schemeClr>
                  </a:solidFill>
                </a:ln>
                <a:solidFill>
                  <a:schemeClr val="bg1"/>
                </a:solidFill>
                <a:latin typeface="Calibri" panose="020F0502020204030204" pitchFamily="34" charset="0"/>
              </a:rPr>
              <a:t>nich0lasbr0wn</a:t>
            </a:r>
          </a:p>
          <a:p>
            <a:pPr algn="ctr"/>
            <a:endParaRPr lang="en-US" b="1" dirty="0">
              <a:ln w="6350">
                <a:solidFill>
                  <a:schemeClr val="tx1">
                    <a:lumMod val="50000"/>
                  </a:schemeClr>
                </a:solidFill>
              </a:ln>
              <a:solidFill>
                <a:schemeClr val="bg1"/>
              </a:solidFill>
              <a:latin typeface="Calibri" panose="020F0502020204030204" pitchFamily="34" charset="0"/>
            </a:endParaRPr>
          </a:p>
          <a:p>
            <a:pPr algn="ctr"/>
            <a:endParaRPr lang="en-US" sz="2000" b="1" dirty="0" smtClean="0">
              <a:ln w="12700">
                <a:solidFill>
                  <a:schemeClr val="tx1">
                    <a:lumMod val="75000"/>
                    <a:lumOff val="25000"/>
                  </a:schemeClr>
                </a:solidFill>
              </a:ln>
              <a:solidFill>
                <a:schemeClr val="bg1"/>
              </a:solidFill>
              <a:latin typeface="Calibri" panose="020F0502020204030204" pitchFamily="34" charset="0"/>
            </a:endParaRPr>
          </a:p>
        </p:txBody>
      </p:sp>
      <p:sp>
        <p:nvSpPr>
          <p:cNvPr id="13" name="Rectangle 12"/>
          <p:cNvSpPr/>
          <p:nvPr/>
        </p:nvSpPr>
        <p:spPr>
          <a:xfrm>
            <a:off x="12020878" y="5107929"/>
            <a:ext cx="184730" cy="400110"/>
          </a:xfrm>
          <a:prstGeom prst="rect">
            <a:avLst/>
          </a:prstGeom>
        </p:spPr>
        <p:txBody>
          <a:bodyPr wrap="none">
            <a:spAutoFit/>
          </a:bodyPr>
          <a:lstStyle/>
          <a:p>
            <a:pPr algn="ctr"/>
            <a:endParaRPr lang="en-US" sz="2000" b="1" dirty="0">
              <a:ln w="6350">
                <a:solidFill>
                  <a:schemeClr val="tx1">
                    <a:lumMod val="50000"/>
                  </a:schemeClr>
                </a:solidFill>
              </a:ln>
              <a:solidFill>
                <a:schemeClr val="bg1"/>
              </a:solidFill>
              <a:latin typeface="Calibri" panose="020F0502020204030204" pitchFamily="34" charset="0"/>
            </a:endParaRPr>
          </a:p>
        </p:txBody>
      </p:sp>
      <p:grpSp>
        <p:nvGrpSpPr>
          <p:cNvPr id="7" name="Group 6"/>
          <p:cNvGrpSpPr/>
          <p:nvPr/>
        </p:nvGrpSpPr>
        <p:grpSpPr>
          <a:xfrm>
            <a:off x="9840375" y="5682235"/>
            <a:ext cx="2232000" cy="1080000"/>
            <a:chOff x="9402419" y="5403939"/>
            <a:chExt cx="2232000" cy="1080000"/>
          </a:xfrm>
        </p:grpSpPr>
        <p:sp>
          <p:nvSpPr>
            <p:cNvPr id="5" name="Rectangle 4"/>
            <p:cNvSpPr/>
            <p:nvPr/>
          </p:nvSpPr>
          <p:spPr>
            <a:xfrm>
              <a:off x="9402419" y="5403939"/>
              <a:ext cx="223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0930" t="15918" r="12993" b="17482"/>
            <a:stretch/>
          </p:blipFill>
          <p:spPr>
            <a:xfrm>
              <a:off x="9478369" y="5527343"/>
              <a:ext cx="2026693" cy="887105"/>
            </a:xfrm>
            <a:prstGeom prst="rect">
              <a:avLst/>
            </a:prstGeom>
            <a:effectLst>
              <a:glow>
                <a:schemeClr val="bg1">
                  <a:lumMod val="75000"/>
                </a:schemeClr>
              </a:glow>
            </a:effectLst>
          </p:spPr>
        </p:pic>
      </p:gr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7033" b="17758"/>
          <a:stretch/>
        </p:blipFill>
        <p:spPr>
          <a:xfrm>
            <a:off x="101986" y="5527343"/>
            <a:ext cx="1893760" cy="1234892"/>
          </a:xfrm>
          <a:prstGeom prst="rect">
            <a:avLst/>
          </a:prstGeom>
        </p:spPr>
      </p:pic>
      <p:grpSp>
        <p:nvGrpSpPr>
          <p:cNvPr id="2" name="Group 1"/>
          <p:cNvGrpSpPr/>
          <p:nvPr/>
        </p:nvGrpSpPr>
        <p:grpSpPr>
          <a:xfrm>
            <a:off x="5250931" y="4744198"/>
            <a:ext cx="2094999" cy="2122881"/>
            <a:chOff x="4958549" y="4449591"/>
            <a:chExt cx="2447921" cy="2452024"/>
          </a:xfrm>
        </p:grpSpPr>
        <p:sp>
          <p:nvSpPr>
            <p:cNvPr id="16" name="Oval 15"/>
            <p:cNvSpPr/>
            <p:nvPr/>
          </p:nvSpPr>
          <p:spPr>
            <a:xfrm>
              <a:off x="5022559" y="4508172"/>
              <a:ext cx="2304000" cy="23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4958549" y="4449591"/>
              <a:ext cx="2447921" cy="2452024"/>
            </a:xfrm>
            <a:prstGeom prst="rect">
              <a:avLst/>
            </a:prstGeom>
          </p:spPr>
        </p:pic>
      </p:grpSp>
    </p:spTree>
    <p:extLst>
      <p:ext uri="{BB962C8B-B14F-4D97-AF65-F5344CB8AC3E}">
        <p14:creationId xmlns:p14="http://schemas.microsoft.com/office/powerpoint/2010/main" val="95478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478" y="2104041"/>
            <a:ext cx="7918174" cy="3315247"/>
          </a:xfrm>
        </p:spPr>
        <p:txBody>
          <a:bodyPr/>
          <a:lstStyle/>
          <a:p>
            <a:pPr marL="0" indent="0">
              <a:buNone/>
            </a:pPr>
            <a:r>
              <a:rPr lang="en-AU" sz="2400" dirty="0">
                <a:solidFill>
                  <a:srgbClr val="000000"/>
                </a:solidFill>
              </a:rPr>
              <a:t>2018-19 Australian Federal Budget</a:t>
            </a:r>
          </a:p>
          <a:p>
            <a:pPr marL="790575" lvl="1" indent="-342900">
              <a:buFont typeface="Arial" panose="020B0604020202020204" pitchFamily="34" charset="0"/>
              <a:buChar char="•"/>
            </a:pPr>
            <a:r>
              <a:rPr lang="en-AU" dirty="0" smtClean="0">
                <a:solidFill>
                  <a:srgbClr val="000000"/>
                </a:solidFill>
              </a:rPr>
              <a:t>$225m to provide centimetre accurate positioning for Australian’s anywhere, anytime.</a:t>
            </a:r>
          </a:p>
          <a:p>
            <a:pPr marL="790575" lvl="1" indent="-342900">
              <a:buFont typeface="Arial" panose="020B0604020202020204" pitchFamily="34" charset="0"/>
              <a:buChar char="•"/>
            </a:pPr>
            <a:r>
              <a:rPr lang="en-AU" dirty="0" smtClean="0">
                <a:solidFill>
                  <a:srgbClr val="000000"/>
                </a:solidFill>
              </a:rPr>
              <a:t>Includes $161 </a:t>
            </a:r>
            <a:r>
              <a:rPr lang="en-AU" dirty="0">
                <a:solidFill>
                  <a:srgbClr val="000000"/>
                </a:solidFill>
              </a:rPr>
              <a:t>million for a Satellite-Based Augmentation System (SBAS) </a:t>
            </a:r>
            <a:endParaRPr lang="en-AU" sz="2800" dirty="0">
              <a:solidFill>
                <a:srgbClr val="000000"/>
              </a:solidFill>
            </a:endParaRPr>
          </a:p>
          <a:p>
            <a:pPr marL="1387460" lvl="2" indent="-342900">
              <a:buFont typeface="Arial" panose="020B0604020202020204" pitchFamily="34" charset="0"/>
              <a:buChar char="•"/>
            </a:pPr>
            <a:r>
              <a:rPr lang="en-US" dirty="0" smtClean="0">
                <a:solidFill>
                  <a:srgbClr val="000000"/>
                </a:solidFill>
              </a:rPr>
              <a:t>SBAS L1 (Certified)</a:t>
            </a:r>
          </a:p>
          <a:p>
            <a:pPr marL="1387460" lvl="2" indent="-342900">
              <a:buFont typeface="Arial" panose="020B0604020202020204" pitchFamily="34" charset="0"/>
              <a:buChar char="•"/>
            </a:pPr>
            <a:r>
              <a:rPr lang="en-US" dirty="0" smtClean="0">
                <a:solidFill>
                  <a:srgbClr val="000000"/>
                </a:solidFill>
              </a:rPr>
              <a:t>SBAS PPP</a:t>
            </a:r>
          </a:p>
          <a:p>
            <a:pPr marL="1387460" lvl="2" indent="-342900">
              <a:buFont typeface="Arial" panose="020B0604020202020204" pitchFamily="34" charset="0"/>
              <a:buChar char="•"/>
            </a:pPr>
            <a:r>
              <a:rPr lang="en-US" dirty="0" smtClean="0">
                <a:solidFill>
                  <a:srgbClr val="000000"/>
                </a:solidFill>
              </a:rPr>
              <a:t>SBAS DFMC (Working towards Certification)</a:t>
            </a:r>
            <a:endParaRPr lang="en-AU" dirty="0">
              <a:solidFill>
                <a:srgbClr val="000000"/>
              </a:solidFill>
            </a:endParaRPr>
          </a:p>
        </p:txBody>
      </p:sp>
      <p:pic>
        <p:nvPicPr>
          <p:cNvPr id="1026" name="Picture 2" descr="Budget 201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556" y="2472665"/>
            <a:ext cx="2428875" cy="2609851"/>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descr="Image result for geoscience australia logo"/>
          <p:cNvSpPr>
            <a:spLocks noChangeAspect="1" noChangeArrowheads="1"/>
          </p:cNvSpPr>
          <p:nvPr/>
        </p:nvSpPr>
        <p:spPr bwMode="auto">
          <a:xfrm>
            <a:off x="155574" y="-144463"/>
            <a:ext cx="5234239" cy="52342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Picture 12"/>
          <p:cNvPicPr>
            <a:picLocks noChangeAspect="1"/>
          </p:cNvPicPr>
          <p:nvPr/>
        </p:nvPicPr>
        <p:blipFill>
          <a:blip r:embed="rId4"/>
          <a:stretch>
            <a:fillRect/>
          </a:stretch>
        </p:blipFill>
        <p:spPr>
          <a:xfrm>
            <a:off x="1561971" y="-11540"/>
            <a:ext cx="8953307" cy="1627861"/>
          </a:xfrm>
          <a:prstGeom prst="rect">
            <a:avLst/>
          </a:prstGeom>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298123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24761" y="1580186"/>
            <a:ext cx="8758779" cy="4032448"/>
            <a:chOff x="76082" y="1268760"/>
            <a:chExt cx="8758779" cy="4032448"/>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583341" cy="4032448"/>
            </a:xfrm>
            <a:prstGeom prst="rect">
              <a:avLst/>
            </a:prstGeom>
            <a:noFill/>
            <a:ln>
              <a:noFill/>
            </a:ln>
          </p:spPr>
        </p:pic>
        <p:sp>
          <p:nvSpPr>
            <p:cNvPr id="6" name="Rectangle 5"/>
            <p:cNvSpPr/>
            <p:nvPr/>
          </p:nvSpPr>
          <p:spPr>
            <a:xfrm>
              <a:off x="76082" y="1268760"/>
              <a:ext cx="147158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a:solidFill>
                  <a:srgbClr val="FFFFFF"/>
                </a:solidFill>
                <a:latin typeface="Arial"/>
              </a:endParaRPr>
            </a:p>
          </p:txBody>
        </p:sp>
        <p:sp>
          <p:nvSpPr>
            <p:cNvPr id="2" name="Rectangle 1"/>
            <p:cNvSpPr/>
            <p:nvPr/>
          </p:nvSpPr>
          <p:spPr>
            <a:xfrm>
              <a:off x="7092280" y="1484784"/>
              <a:ext cx="158417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a:solidFill>
                  <a:srgbClr val="FFFFFF"/>
                </a:solidFill>
                <a:latin typeface="Arial"/>
              </a:endParaRPr>
            </a:p>
          </p:txBody>
        </p:sp>
      </p:grpSp>
      <p:sp>
        <p:nvSpPr>
          <p:cNvPr id="16" name="Rectangle 15"/>
          <p:cNvSpPr/>
          <p:nvPr/>
        </p:nvSpPr>
        <p:spPr>
          <a:xfrm>
            <a:off x="10366108" y="2842953"/>
            <a:ext cx="1197764" cy="646331"/>
          </a:xfrm>
          <a:prstGeom prst="rect">
            <a:avLst/>
          </a:prstGeom>
        </p:spPr>
        <p:txBody>
          <a:bodyPr wrap="none">
            <a:spAutoFit/>
          </a:bodyPr>
          <a:lstStyle/>
          <a:p>
            <a:r>
              <a:rPr lang="en-US" dirty="0" smtClean="0">
                <a:solidFill>
                  <a:srgbClr val="2F2F2F"/>
                </a:solidFill>
                <a:latin typeface="Arial" panose="020B0604020202020204" pitchFamily="34" charset="0"/>
              </a:rPr>
              <a:t>Accuracy </a:t>
            </a:r>
          </a:p>
          <a:p>
            <a:r>
              <a:rPr lang="en-US" dirty="0" smtClean="0">
                <a:solidFill>
                  <a:srgbClr val="2F2F2F"/>
                </a:solidFill>
                <a:latin typeface="Arial" panose="020B0604020202020204" pitchFamily="34" charset="0"/>
              </a:rPr>
              <a:t>3-10 cm</a:t>
            </a:r>
            <a:endParaRPr lang="en-AU" dirty="0"/>
          </a:p>
        </p:txBody>
      </p:sp>
      <p:pic>
        <p:nvPicPr>
          <p:cNvPr id="17" name="Picture 16"/>
          <p:cNvPicPr>
            <a:picLocks noChangeAspect="1"/>
          </p:cNvPicPr>
          <p:nvPr/>
        </p:nvPicPr>
        <p:blipFill>
          <a:blip r:embed="rId4"/>
          <a:stretch>
            <a:fillRect/>
          </a:stretch>
        </p:blipFill>
        <p:spPr>
          <a:xfrm>
            <a:off x="1561971" y="-11540"/>
            <a:ext cx="8953307" cy="1627861"/>
          </a:xfrm>
          <a:prstGeom prst="rect">
            <a:avLst/>
          </a:prstGeom>
        </p:spPr>
      </p:pic>
      <p:sp>
        <p:nvSpPr>
          <p:cNvPr id="9" name="Rectangle 8"/>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614535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CA894-2A49-4A63-9F19-7A5435A416A8}"/>
              </a:ext>
            </a:extLst>
          </p:cNvPr>
          <p:cNvSpPr>
            <a:spLocks noGrp="1"/>
          </p:cNvSpPr>
          <p:nvPr>
            <p:ph type="title"/>
          </p:nvPr>
        </p:nvSpPr>
        <p:spPr>
          <a:xfrm>
            <a:off x="825223" y="620712"/>
            <a:ext cx="7632701" cy="1080000"/>
          </a:xfrm>
        </p:spPr>
        <p:txBody>
          <a:bodyPr/>
          <a:lstStyle/>
          <a:p>
            <a:r>
              <a:rPr lang="en-AU" dirty="0" smtClean="0"/>
              <a:t>Positioning Australia’s Mission</a:t>
            </a:r>
            <a:endParaRPr lang="en-GB" dirty="0"/>
          </a:p>
        </p:txBody>
      </p:sp>
      <p:pic>
        <p:nvPicPr>
          <p:cNvPr id="8" name="Picture Placeholder 7">
            <a:extLst>
              <a:ext uri="{FF2B5EF4-FFF2-40B4-BE49-F238E27FC236}">
                <a16:creationId xmlns:a16="http://schemas.microsoft.com/office/drawing/2014/main" id="{A8845F65-D105-4FE3-8332-98BCB0B59680}"/>
              </a:ext>
              <a:ext uri="{C183D7F6-B498-43B3-948B-1728B52AA6E4}">
                <adec:decorative xmlns=""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8832977" y="0"/>
            <a:ext cx="3358896" cy="6858000"/>
          </a:xfrm>
        </p:spPr>
      </p:pic>
      <p:sp>
        <p:nvSpPr>
          <p:cNvPr id="3" name="Footer Placeholder 2">
            <a:extLst>
              <a:ext uri="{FF2B5EF4-FFF2-40B4-BE49-F238E27FC236}">
                <a16:creationId xmlns:a16="http://schemas.microsoft.com/office/drawing/2014/main" id="{6A37E376-8B78-49AD-A8CF-F3247BC989FC}"/>
              </a:ext>
            </a:extLst>
          </p:cNvPr>
          <p:cNvSpPr>
            <a:spLocks noGrp="1"/>
          </p:cNvSpPr>
          <p:nvPr>
            <p:ph type="ftr" sz="quarter" idx="11"/>
          </p:nvPr>
        </p:nvSpPr>
        <p:spPr>
          <a:xfrm>
            <a:off x="1247273" y="6237288"/>
            <a:ext cx="4848723" cy="620712"/>
          </a:xfrm>
        </p:spPr>
        <p:txBody>
          <a:body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A2631B8F-DC5E-43D8-BD6B-794A3369C0D9}"/>
              </a:ext>
            </a:extLst>
          </p:cNvPr>
          <p:cNvSpPr>
            <a:spLocks noGrp="1"/>
          </p:cNvSpPr>
          <p:nvPr>
            <p:ph type="sldNum" sz="quarter" idx="12"/>
          </p:nvPr>
        </p:nvSpPr>
        <p:spPr/>
        <p:txBody>
          <a:bodyPr/>
          <a:lstStyle/>
          <a:p>
            <a:fld id="{5214307A-1C8A-457B-A68C-299436A43928}" type="slidenum">
              <a:rPr lang="en-GB" smtClean="0"/>
              <a:t>12</a:t>
            </a:fld>
            <a:endParaRPr lang="en-GB"/>
          </a:p>
        </p:txBody>
      </p:sp>
      <p:pic>
        <p:nvPicPr>
          <p:cNvPr id="7" name="Content Placeholder 6"/>
          <p:cNvPicPr>
            <a:picLocks noGrp="1" noChangeAspect="1"/>
          </p:cNvPicPr>
          <p:nvPr>
            <p:ph idx="1"/>
          </p:nvPr>
        </p:nvPicPr>
        <p:blipFill>
          <a:blip r:embed="rId4"/>
          <a:stretch>
            <a:fillRect/>
          </a:stretch>
        </p:blipFill>
        <p:spPr>
          <a:xfrm>
            <a:off x="671807" y="1700712"/>
            <a:ext cx="7701437" cy="3552305"/>
          </a:xfrm>
          <a:prstGeom prst="rect">
            <a:avLst/>
          </a:prstGeom>
        </p:spPr>
      </p:pic>
      <p:pic>
        <p:nvPicPr>
          <p:cNvPr id="9" name="Picture Placeholder 13">
            <a:extLst>
              <a:ext uri="{FF2B5EF4-FFF2-40B4-BE49-F238E27FC236}">
                <a16:creationId xmlns:a16="http://schemas.microsoft.com/office/drawing/2014/main" id="{F5D7E745-51D4-4DFE-8ACA-98F085F47DF7}"/>
              </a:ext>
              <a:ext uri="{C183D7F6-B498-43B3-948B-1728B52AA6E4}">
                <adec:decorative xmlns=""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t="1634" b="1634"/>
          <a:stretch>
            <a:fillRect/>
          </a:stretch>
        </p:blipFill>
        <p:spPr>
          <a:xfrm>
            <a:off x="8832850" y="0"/>
            <a:ext cx="2087563" cy="6588000"/>
          </a:xfrm>
          <a:prstGeom prst="rect">
            <a:avLst/>
          </a:prstGeom>
        </p:spPr>
      </p:pic>
      <p:pic>
        <p:nvPicPr>
          <p:cNvPr id="10" name="Picture Placeholder 15">
            <a:extLst>
              <a:ext uri="{FF2B5EF4-FFF2-40B4-BE49-F238E27FC236}">
                <a16:creationId xmlns:a16="http://schemas.microsoft.com/office/drawing/2014/main" id="{AFE4C1BC-33CC-4519-8F4D-C3873880C1C5}"/>
              </a:ext>
              <a:ext uri="{C183D7F6-B498-43B3-948B-1728B52AA6E4}">
                <adec:decorative xmlns="" xmlns:adec="http://schemas.microsoft.com/office/drawing/2017/decorative" val="1"/>
              </a:ext>
            </a:extLst>
          </p:cNvPr>
          <p:cNvPicPr>
            <a:picLocks/>
          </p:cNvPicPr>
          <p:nvPr/>
        </p:nvPicPr>
        <p:blipFill>
          <a:blip r:embed="rId6">
            <a:extLst>
              <a:ext uri="{28A0092B-C50C-407E-A947-70E740481C1C}">
                <a14:useLocalDpi xmlns:a14="http://schemas.microsoft.com/office/drawing/2010/main" val="0"/>
              </a:ext>
            </a:extLst>
          </a:blip>
          <a:srcRect t="2925" b="2925"/>
          <a:stretch>
            <a:fillRect/>
          </a:stretch>
        </p:blipFill>
        <p:spPr>
          <a:xfrm>
            <a:off x="10920413" y="0"/>
            <a:ext cx="861218" cy="6588000"/>
          </a:xfrm>
          <a:prstGeom prst="rect">
            <a:avLst/>
          </a:prstGeom>
        </p:spPr>
      </p:pic>
      <p:pic>
        <p:nvPicPr>
          <p:cNvPr id="11" name="Picture Placeholder 17">
            <a:extLst>
              <a:ext uri="{FF2B5EF4-FFF2-40B4-BE49-F238E27FC236}">
                <a16:creationId xmlns:a16="http://schemas.microsoft.com/office/drawing/2014/main" id="{812020B8-67C4-4B0C-94A4-A55742366002}"/>
              </a:ext>
              <a:ext uri="{C183D7F6-B498-43B3-948B-1728B52AA6E4}">
                <adec:decorative xmlns=""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Lst>
          </a:blip>
          <a:srcRect t="167" b="167"/>
          <a:stretch>
            <a:fillRect/>
          </a:stretch>
        </p:blipFill>
        <p:spPr>
          <a:xfrm>
            <a:off x="11784012" y="0"/>
            <a:ext cx="405607" cy="6588000"/>
          </a:xfrm>
          <a:prstGeom prst="rect">
            <a:avLst/>
          </a:prstGeom>
        </p:spPr>
      </p:pic>
    </p:spTree>
    <p:extLst>
      <p:ext uri="{BB962C8B-B14F-4D97-AF65-F5344CB8AC3E}">
        <p14:creationId xmlns:p14="http://schemas.microsoft.com/office/powerpoint/2010/main" val="3825794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CA894-2A49-4A63-9F19-7A5435A416A8}"/>
              </a:ext>
            </a:extLst>
          </p:cNvPr>
          <p:cNvSpPr>
            <a:spLocks noGrp="1"/>
          </p:cNvSpPr>
          <p:nvPr>
            <p:ph type="title"/>
          </p:nvPr>
        </p:nvSpPr>
        <p:spPr/>
        <p:txBody>
          <a:bodyPr/>
          <a:lstStyle/>
          <a:p>
            <a:r>
              <a:rPr lang="en-AU" dirty="0" smtClean="0"/>
              <a:t>SBAS Test-Bed Reports</a:t>
            </a:r>
            <a:endParaRPr lang="en-GB" dirty="0"/>
          </a:p>
        </p:txBody>
      </p:sp>
      <p:pic>
        <p:nvPicPr>
          <p:cNvPr id="8" name="Picture Placeholder 7">
            <a:extLst>
              <a:ext uri="{FF2B5EF4-FFF2-40B4-BE49-F238E27FC236}">
                <a16:creationId xmlns:a16="http://schemas.microsoft.com/office/drawing/2014/main" id="{A8845F65-D105-4FE3-8332-98BCB0B59680}"/>
              </a:ext>
              <a:ext uri="{C183D7F6-B498-43B3-948B-1728B52AA6E4}">
                <adec:decorative xmlns=""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8832977" y="0"/>
            <a:ext cx="3358896" cy="6858000"/>
          </a:xfrm>
        </p:spPr>
      </p:pic>
      <p:sp>
        <p:nvSpPr>
          <p:cNvPr id="3" name="Footer Placeholder 2">
            <a:extLst>
              <a:ext uri="{FF2B5EF4-FFF2-40B4-BE49-F238E27FC236}">
                <a16:creationId xmlns:a16="http://schemas.microsoft.com/office/drawing/2014/main" id="{6A37E376-8B78-49AD-A8CF-F3247BC989FC}"/>
              </a:ext>
            </a:extLst>
          </p:cNvPr>
          <p:cNvSpPr>
            <a:spLocks noGrp="1"/>
          </p:cNvSpPr>
          <p:nvPr>
            <p:ph type="ftr" sz="quarter" idx="11"/>
          </p:nvPr>
        </p:nvSpPr>
        <p:spPr>
          <a:xfrm>
            <a:off x="1247273" y="6237288"/>
            <a:ext cx="4848723" cy="620712"/>
          </a:xfrm>
        </p:spPr>
        <p:txBody>
          <a:body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A2631B8F-DC5E-43D8-BD6B-794A3369C0D9}"/>
              </a:ext>
            </a:extLst>
          </p:cNvPr>
          <p:cNvSpPr>
            <a:spLocks noGrp="1"/>
          </p:cNvSpPr>
          <p:nvPr>
            <p:ph type="sldNum" sz="quarter" idx="12"/>
          </p:nvPr>
        </p:nvSpPr>
        <p:spPr/>
        <p:txBody>
          <a:bodyPr/>
          <a:lstStyle/>
          <a:p>
            <a:fld id="{5214307A-1C8A-457B-A68C-299436A43928}" type="slidenum">
              <a:rPr lang="en-GB" smtClean="0"/>
              <a:t>13</a:t>
            </a:fld>
            <a:endParaRPr lang="en-GB"/>
          </a:p>
        </p:txBody>
      </p:sp>
      <p:pic>
        <p:nvPicPr>
          <p:cNvPr id="7" name="Picture 6"/>
          <p:cNvPicPr>
            <a:picLocks noChangeAspect="1"/>
          </p:cNvPicPr>
          <p:nvPr/>
        </p:nvPicPr>
        <p:blipFill>
          <a:blip r:embed="rId4"/>
          <a:stretch>
            <a:fillRect/>
          </a:stretch>
        </p:blipFill>
        <p:spPr>
          <a:xfrm>
            <a:off x="329709" y="2480925"/>
            <a:ext cx="2601516" cy="1833901"/>
          </a:xfrm>
          <a:prstGeom prst="rect">
            <a:avLst/>
          </a:prstGeom>
        </p:spPr>
      </p:pic>
      <p:sp>
        <p:nvSpPr>
          <p:cNvPr id="2" name="Rectangle 1"/>
          <p:cNvSpPr/>
          <p:nvPr/>
        </p:nvSpPr>
        <p:spPr>
          <a:xfrm>
            <a:off x="336087" y="4668306"/>
            <a:ext cx="8084344" cy="369332"/>
          </a:xfrm>
          <a:prstGeom prst="rect">
            <a:avLst/>
          </a:prstGeom>
        </p:spPr>
        <p:txBody>
          <a:bodyPr wrap="square">
            <a:spAutoFit/>
          </a:bodyPr>
          <a:lstStyle/>
          <a:p>
            <a:r>
              <a:rPr lang="en-US" dirty="0"/>
              <a:t>https://frontiersi.com.au/project/satellite-based-augmentation-system-test-bed/</a:t>
            </a:r>
          </a:p>
        </p:txBody>
      </p:sp>
      <p:pic>
        <p:nvPicPr>
          <p:cNvPr id="5" name="Picture 4"/>
          <p:cNvPicPr>
            <a:picLocks noChangeAspect="1"/>
          </p:cNvPicPr>
          <p:nvPr/>
        </p:nvPicPr>
        <p:blipFill>
          <a:blip r:embed="rId5"/>
          <a:stretch>
            <a:fillRect/>
          </a:stretch>
        </p:blipFill>
        <p:spPr>
          <a:xfrm>
            <a:off x="3017292" y="2489780"/>
            <a:ext cx="2721934" cy="1833901"/>
          </a:xfrm>
          <a:prstGeom prst="rect">
            <a:avLst/>
          </a:prstGeom>
        </p:spPr>
      </p:pic>
      <p:pic>
        <p:nvPicPr>
          <p:cNvPr id="9" name="Picture 8"/>
          <p:cNvPicPr>
            <a:picLocks noChangeAspect="1"/>
          </p:cNvPicPr>
          <p:nvPr/>
        </p:nvPicPr>
        <p:blipFill>
          <a:blip r:embed="rId6"/>
          <a:stretch>
            <a:fillRect/>
          </a:stretch>
        </p:blipFill>
        <p:spPr>
          <a:xfrm>
            <a:off x="5810245" y="2480925"/>
            <a:ext cx="2736981" cy="1851613"/>
          </a:xfrm>
          <a:prstGeom prst="rect">
            <a:avLst/>
          </a:prstGeom>
        </p:spPr>
      </p:pic>
    </p:spTree>
    <p:extLst>
      <p:ext uri="{BB962C8B-B14F-4D97-AF65-F5344CB8AC3E}">
        <p14:creationId xmlns:p14="http://schemas.microsoft.com/office/powerpoint/2010/main" val="1591360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637" t="17074" r="11906"/>
          <a:stretch/>
        </p:blipFill>
        <p:spPr>
          <a:xfrm>
            <a:off x="2463684" y="57007"/>
            <a:ext cx="7997387" cy="61340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270" y="4690118"/>
            <a:ext cx="2708035" cy="1253524"/>
          </a:xfrm>
          <a:prstGeom prst="rect">
            <a:avLst/>
          </a:prstGeom>
        </p:spPr>
      </p:pic>
      <p:sp>
        <p:nvSpPr>
          <p:cNvPr id="4" name="TextBox 3"/>
          <p:cNvSpPr txBox="1"/>
          <p:nvPr/>
        </p:nvSpPr>
        <p:spPr>
          <a:xfrm>
            <a:off x="8925167" y="5632451"/>
            <a:ext cx="2371919" cy="256545"/>
          </a:xfrm>
          <a:prstGeom prst="rect">
            <a:avLst/>
          </a:prstGeom>
          <a:noFill/>
        </p:spPr>
        <p:txBody>
          <a:bodyPr wrap="square" rtlCol="0">
            <a:spAutoFit/>
          </a:bodyPr>
          <a:lstStyle/>
          <a:p>
            <a:pPr defTabSz="1219170" eaLnBrk="0" fontAlgn="base" hangingPunct="0">
              <a:spcBef>
                <a:spcPct val="0"/>
              </a:spcBef>
              <a:spcAft>
                <a:spcPct val="0"/>
              </a:spcAft>
            </a:pPr>
            <a:r>
              <a:rPr lang="en-AU" sz="1067" b="1" dirty="0">
                <a:solidFill>
                  <a:srgbClr val="267485"/>
                </a:solidFill>
                <a:latin typeface="Arial" charset="0"/>
              </a:rPr>
              <a:t>Source: Australian Government</a:t>
            </a:r>
          </a:p>
        </p:txBody>
      </p:sp>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219930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892" t="30934" r="60023" b="43784"/>
          <a:stretch/>
        </p:blipFill>
        <p:spPr>
          <a:xfrm>
            <a:off x="3247428" y="1108091"/>
            <a:ext cx="2267744" cy="1270487"/>
          </a:xfrm>
          <a:prstGeom prst="rect">
            <a:avLst/>
          </a:prstGeom>
        </p:spPr>
      </p:pic>
      <p:sp>
        <p:nvSpPr>
          <p:cNvPr id="7" name="Rectangle 6"/>
          <p:cNvSpPr/>
          <p:nvPr/>
        </p:nvSpPr>
        <p:spPr>
          <a:xfrm>
            <a:off x="2937472" y="2714392"/>
            <a:ext cx="3448382" cy="3477875"/>
          </a:xfrm>
          <a:prstGeom prst="rect">
            <a:avLst/>
          </a:prstGeom>
        </p:spPr>
        <p:txBody>
          <a:bodyPr wrap="square">
            <a:spAutoFit/>
          </a:bodyPr>
          <a:lstStyle/>
          <a:p>
            <a:pPr algn="ctr"/>
            <a:r>
              <a:rPr lang="en-AU" b="1" dirty="0" smtClean="0">
                <a:solidFill>
                  <a:srgbClr val="CD6209"/>
                </a:solidFill>
              </a:rPr>
              <a:t>// 2026 </a:t>
            </a:r>
            <a:r>
              <a:rPr lang="en-AU" b="1" dirty="0">
                <a:solidFill>
                  <a:srgbClr val="CD6209"/>
                </a:solidFill>
              </a:rPr>
              <a:t>Spatial </a:t>
            </a:r>
            <a:r>
              <a:rPr lang="en-AU" b="1" dirty="0" smtClean="0">
                <a:solidFill>
                  <a:srgbClr val="CD6209"/>
                </a:solidFill>
              </a:rPr>
              <a:t>Agenda //</a:t>
            </a:r>
          </a:p>
          <a:p>
            <a:pPr algn="ctr"/>
            <a:endParaRPr lang="en-AU" sz="1000" dirty="0"/>
          </a:p>
          <a:p>
            <a:pPr algn="ctr"/>
            <a:r>
              <a:rPr lang="en-AU" sz="1600" i="1" u="sng" dirty="0" smtClean="0"/>
              <a:t>Foresees:</a:t>
            </a:r>
          </a:p>
          <a:p>
            <a:pPr algn="ctr"/>
            <a:r>
              <a:rPr lang="en-AU" sz="1600" i="1" dirty="0" smtClean="0"/>
              <a:t>“New </a:t>
            </a:r>
            <a:r>
              <a:rPr lang="en-AU" sz="1600" i="1" dirty="0"/>
              <a:t>and innovative applications in intelligent transportation systems (ITS), precision agriculture, construction, logistics, machine automation, </a:t>
            </a:r>
            <a:r>
              <a:rPr lang="en-AU" sz="1600" i="1" dirty="0" smtClean="0"/>
              <a:t>mining</a:t>
            </a:r>
            <a:r>
              <a:rPr lang="en-AU" sz="1600" i="1" dirty="0"/>
              <a:t> </a:t>
            </a:r>
            <a:r>
              <a:rPr lang="en-AU" sz="1600" i="1" dirty="0" smtClean="0"/>
              <a:t>and location-based </a:t>
            </a:r>
            <a:r>
              <a:rPr lang="en-AU" sz="1600" i="1" dirty="0"/>
              <a:t>services (LBS</a:t>
            </a:r>
            <a:r>
              <a:rPr lang="en-AU" sz="1600" i="1" dirty="0" smtClean="0"/>
              <a:t>).”</a:t>
            </a:r>
          </a:p>
          <a:p>
            <a:pPr algn="ctr"/>
            <a:endParaRPr lang="en-AU" sz="1600" i="1" dirty="0" smtClean="0"/>
          </a:p>
          <a:p>
            <a:pPr algn="ctr"/>
            <a:r>
              <a:rPr lang="en-AU" sz="1600" i="1" u="sng" dirty="0" smtClean="0"/>
              <a:t>Need:</a:t>
            </a:r>
            <a:endParaRPr lang="en-AU" sz="1600" i="1" u="sng" dirty="0"/>
          </a:p>
          <a:p>
            <a:pPr algn="ctr"/>
            <a:r>
              <a:rPr lang="en-AU" sz="1600" i="1" dirty="0"/>
              <a:t>“Nationwide location innovation ecosystems that allow entrepreneurs, start-ups and researchers to access real-world data for commercialisation</a:t>
            </a:r>
            <a:r>
              <a:rPr lang="en-AU" sz="1600" i="1" dirty="0" smtClean="0"/>
              <a:t>.”</a:t>
            </a:r>
            <a:endParaRPr lang="en-AU" sz="1600" i="1" dirty="0"/>
          </a:p>
        </p:txBody>
      </p:sp>
      <p:pic>
        <p:nvPicPr>
          <p:cNvPr id="8" name="Picture 7"/>
          <p:cNvPicPr>
            <a:picLocks noChangeAspect="1"/>
          </p:cNvPicPr>
          <p:nvPr/>
        </p:nvPicPr>
        <p:blipFill rotWithShape="1">
          <a:blip r:embed="rId4"/>
          <a:srcRect l="23038" t="36473" r="60668" b="46465"/>
          <a:stretch/>
        </p:blipFill>
        <p:spPr>
          <a:xfrm>
            <a:off x="6701908" y="1108091"/>
            <a:ext cx="1820117" cy="1270487"/>
          </a:xfrm>
          <a:prstGeom prst="rect">
            <a:avLst/>
          </a:prstGeom>
        </p:spPr>
      </p:pic>
      <p:pic>
        <p:nvPicPr>
          <p:cNvPr id="3" name="Picture 2"/>
          <p:cNvPicPr>
            <a:picLocks noChangeAspect="1"/>
          </p:cNvPicPr>
          <p:nvPr/>
        </p:nvPicPr>
        <p:blipFill>
          <a:blip r:embed="rId5"/>
          <a:stretch>
            <a:fillRect/>
          </a:stretch>
        </p:blipFill>
        <p:spPr>
          <a:xfrm>
            <a:off x="5515173" y="1109817"/>
            <a:ext cx="1186735" cy="1271908"/>
          </a:xfrm>
          <a:prstGeom prst="rect">
            <a:avLst/>
          </a:prstGeom>
        </p:spPr>
      </p:pic>
      <p:sp>
        <p:nvSpPr>
          <p:cNvPr id="6" name="TextBox 5"/>
          <p:cNvSpPr txBox="1"/>
          <p:nvPr/>
        </p:nvSpPr>
        <p:spPr>
          <a:xfrm>
            <a:off x="10699749" y="1331080"/>
            <a:ext cx="1144865" cy="769441"/>
          </a:xfrm>
          <a:prstGeom prst="rect">
            <a:avLst/>
          </a:prstGeom>
          <a:noFill/>
        </p:spPr>
        <p:txBody>
          <a:bodyPr wrap="none" rtlCol="0">
            <a:spAutoFit/>
          </a:bodyPr>
          <a:lstStyle/>
          <a:p>
            <a:r>
              <a:rPr lang="en-AU" sz="4400" b="1" dirty="0">
                <a:solidFill>
                  <a:srgbClr val="0070C0"/>
                </a:solidFill>
              </a:rPr>
              <a:t>BIM</a:t>
            </a:r>
            <a:endParaRPr lang="en-AU" sz="2400" b="1" dirty="0">
              <a:solidFill>
                <a:srgbClr val="0070C0"/>
              </a:solidFill>
            </a:endParaRPr>
          </a:p>
        </p:txBody>
      </p:sp>
      <p:pic>
        <p:nvPicPr>
          <p:cNvPr id="1026" name="Picture 2" descr="Image result for i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335"/>
          <a:stretch/>
        </p:blipFill>
        <p:spPr bwMode="auto">
          <a:xfrm>
            <a:off x="8522024" y="1108091"/>
            <a:ext cx="1904170" cy="12673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257372" y="98172"/>
            <a:ext cx="10515600" cy="920750"/>
          </a:xfrm>
          <a:noFill/>
        </p:spPr>
        <p:txBody>
          <a:bodyPr/>
          <a:lstStyle/>
          <a:p>
            <a:r>
              <a:rPr lang="en-AU" dirty="0" smtClean="0"/>
              <a:t>Spatial Awareness</a:t>
            </a:r>
            <a:endParaRPr lang="en-AU" dirty="0"/>
          </a:p>
        </p:txBody>
      </p:sp>
      <p:sp>
        <p:nvSpPr>
          <p:cNvPr id="4" name="Rectangle 3"/>
          <p:cNvSpPr/>
          <p:nvPr/>
        </p:nvSpPr>
        <p:spPr>
          <a:xfrm>
            <a:off x="9433782" y="2714392"/>
            <a:ext cx="2678380" cy="4170372"/>
          </a:xfrm>
          <a:prstGeom prst="rect">
            <a:avLst/>
          </a:prstGeom>
        </p:spPr>
        <p:txBody>
          <a:bodyPr wrap="square">
            <a:spAutoFit/>
          </a:bodyPr>
          <a:lstStyle/>
          <a:p>
            <a:pPr algn="ctr"/>
            <a:r>
              <a:rPr lang="en-AU" b="1" dirty="0" smtClean="0">
                <a:solidFill>
                  <a:srgbClr val="002060"/>
                </a:solidFill>
              </a:rPr>
              <a:t>// Cadastre 2034 // </a:t>
            </a:r>
            <a:endParaRPr lang="en-AU" dirty="0">
              <a:solidFill>
                <a:srgbClr val="002060"/>
              </a:solidFill>
            </a:endParaRPr>
          </a:p>
          <a:p>
            <a:pPr algn="ctr"/>
            <a:endParaRPr lang="en-AU" sz="1000" i="1" dirty="0" smtClean="0"/>
          </a:p>
          <a:p>
            <a:pPr algn="ctr"/>
            <a:r>
              <a:rPr lang="en-AU" sz="1600" i="1" u="sng" dirty="0" smtClean="0"/>
              <a:t>Foresees + Need:</a:t>
            </a:r>
            <a:endParaRPr lang="en-AU" sz="1600" i="1" u="sng" dirty="0"/>
          </a:p>
          <a:p>
            <a:pPr algn="ctr"/>
            <a:r>
              <a:rPr lang="en-AU" sz="1600" i="1" dirty="0" smtClean="0"/>
              <a:t>“</a:t>
            </a:r>
            <a:r>
              <a:rPr lang="en-AU" sz="1600" i="1" dirty="0"/>
              <a:t>The creation of a 4D cadastre underpinned by a coordinate system with a dynamic </a:t>
            </a:r>
            <a:r>
              <a:rPr lang="en-AU" sz="1600" i="1" dirty="0" smtClean="0"/>
              <a:t>datum.” </a:t>
            </a:r>
          </a:p>
          <a:p>
            <a:pPr algn="ctr"/>
            <a:endParaRPr lang="en-AU" sz="1600" i="1" dirty="0"/>
          </a:p>
          <a:p>
            <a:pPr algn="ctr"/>
            <a:r>
              <a:rPr lang="en-AU" sz="1600" i="1" u="sng" dirty="0" smtClean="0"/>
              <a:t>Need:</a:t>
            </a:r>
            <a:endParaRPr lang="en-AU" sz="1600" i="1" u="sng" dirty="0"/>
          </a:p>
          <a:p>
            <a:pPr algn="ctr"/>
            <a:r>
              <a:rPr lang="en-AU" sz="1600" i="1" dirty="0" smtClean="0"/>
              <a:t>“</a:t>
            </a:r>
            <a:r>
              <a:rPr lang="en-AU" sz="1600" i="1" dirty="0"/>
              <a:t>Improve spatial accuracy; Improve vertical datum; Link geodetic and cadastral frameworks; Develop 3D and 4D standards and models.”</a:t>
            </a:r>
          </a:p>
          <a:p>
            <a:endParaRPr lang="en-AU" dirty="0"/>
          </a:p>
          <a:p>
            <a:endParaRPr lang="en-AU" dirty="0"/>
          </a:p>
        </p:txBody>
      </p:sp>
      <p:sp>
        <p:nvSpPr>
          <p:cNvPr id="13" name="Rectangle 12"/>
          <p:cNvSpPr/>
          <p:nvPr/>
        </p:nvSpPr>
        <p:spPr>
          <a:xfrm>
            <a:off x="26504" y="2714392"/>
            <a:ext cx="2930895" cy="2985433"/>
          </a:xfrm>
          <a:prstGeom prst="rect">
            <a:avLst/>
          </a:prstGeom>
        </p:spPr>
        <p:txBody>
          <a:bodyPr wrap="square">
            <a:spAutoFit/>
          </a:bodyPr>
          <a:lstStyle/>
          <a:p>
            <a:pPr algn="ctr"/>
            <a:r>
              <a:rPr lang="en-AU" b="1" dirty="0" smtClean="0">
                <a:solidFill>
                  <a:srgbClr val="FF0000"/>
                </a:solidFill>
              </a:rPr>
              <a:t>// Positioning Program //</a:t>
            </a:r>
            <a:r>
              <a:rPr lang="en-AU" b="1" dirty="0" smtClean="0">
                <a:solidFill>
                  <a:srgbClr val="002060"/>
                </a:solidFill>
              </a:rPr>
              <a:t> </a:t>
            </a:r>
            <a:endParaRPr lang="en-AU" dirty="0">
              <a:solidFill>
                <a:srgbClr val="002060"/>
              </a:solidFill>
            </a:endParaRPr>
          </a:p>
          <a:p>
            <a:pPr algn="ctr"/>
            <a:endParaRPr lang="en-AU" sz="1000" i="1" dirty="0" smtClean="0"/>
          </a:p>
          <a:p>
            <a:pPr algn="ctr"/>
            <a:r>
              <a:rPr lang="en-AU" sz="1600" i="1" u="sng" dirty="0" smtClean="0"/>
              <a:t>Will provide:</a:t>
            </a:r>
          </a:p>
          <a:p>
            <a:pPr algn="ctr"/>
            <a:r>
              <a:rPr lang="en-AU" sz="1600" i="1" dirty="0" smtClean="0"/>
              <a:t>“Instant, reliable and accurate access to positioning and timing information anytime and anywhere across Australia.”</a:t>
            </a:r>
          </a:p>
          <a:p>
            <a:pPr algn="ctr"/>
            <a:endParaRPr lang="en-AU" sz="1600" i="1" dirty="0"/>
          </a:p>
          <a:p>
            <a:pPr algn="ctr"/>
            <a:r>
              <a:rPr lang="en-AU" sz="1600" i="1" dirty="0" smtClean="0"/>
              <a:t>Australian government has committed $225M over four years to implement 5-10 cm accurate positioning.</a:t>
            </a:r>
            <a:endParaRPr lang="en-AU" dirty="0"/>
          </a:p>
        </p:txBody>
      </p:sp>
      <p:sp>
        <p:nvSpPr>
          <p:cNvPr id="12" name="Rectangle 11"/>
          <p:cNvSpPr/>
          <p:nvPr/>
        </p:nvSpPr>
        <p:spPr>
          <a:xfrm>
            <a:off x="6509146" y="2714392"/>
            <a:ext cx="2936573" cy="2000548"/>
          </a:xfrm>
          <a:prstGeom prst="rect">
            <a:avLst/>
          </a:prstGeom>
        </p:spPr>
        <p:txBody>
          <a:bodyPr wrap="square">
            <a:spAutoFit/>
          </a:bodyPr>
          <a:lstStyle/>
          <a:p>
            <a:pPr algn="ctr"/>
            <a:r>
              <a:rPr lang="en-AU" b="1" dirty="0">
                <a:solidFill>
                  <a:schemeClr val="accent6">
                    <a:lumMod val="75000"/>
                  </a:schemeClr>
                </a:solidFill>
              </a:rPr>
              <a:t>// Smart cities, </a:t>
            </a:r>
            <a:r>
              <a:rPr lang="en-AU" b="1" dirty="0" err="1">
                <a:solidFill>
                  <a:schemeClr val="accent6">
                    <a:lumMod val="75000"/>
                  </a:schemeClr>
                </a:solidFill>
              </a:rPr>
              <a:t>IoT</a:t>
            </a:r>
            <a:r>
              <a:rPr lang="en-AU" b="1" dirty="0">
                <a:solidFill>
                  <a:schemeClr val="accent6">
                    <a:lumMod val="75000"/>
                  </a:schemeClr>
                </a:solidFill>
              </a:rPr>
              <a:t>, BIM </a:t>
            </a:r>
            <a:r>
              <a:rPr lang="en-AU" b="1" dirty="0" smtClean="0">
                <a:solidFill>
                  <a:schemeClr val="accent6">
                    <a:lumMod val="75000"/>
                  </a:schemeClr>
                </a:solidFill>
              </a:rPr>
              <a:t>//</a:t>
            </a:r>
          </a:p>
          <a:p>
            <a:pPr algn="ctr"/>
            <a:endParaRPr lang="en-AU" sz="1000" i="1" dirty="0" smtClean="0"/>
          </a:p>
          <a:p>
            <a:pPr algn="ctr"/>
            <a:r>
              <a:rPr lang="en-AU" sz="1600" i="1" u="sng" dirty="0"/>
              <a:t>Foresees:</a:t>
            </a:r>
          </a:p>
          <a:p>
            <a:pPr algn="ctr"/>
            <a:r>
              <a:rPr lang="en-AU" sz="1600" i="1" dirty="0" smtClean="0"/>
              <a:t>Smart Cities will be connected by the Internet of Things (</a:t>
            </a:r>
            <a:r>
              <a:rPr lang="en-AU" sz="1600" i="1" dirty="0" err="1" smtClean="0"/>
              <a:t>IoT</a:t>
            </a:r>
            <a:r>
              <a:rPr lang="en-AU" sz="1600" i="1" dirty="0" smtClean="0"/>
              <a:t>) and Building </a:t>
            </a:r>
            <a:r>
              <a:rPr lang="en-AU" sz="1600" i="1" dirty="0"/>
              <a:t>Information Modelling (BIM</a:t>
            </a:r>
            <a:r>
              <a:rPr lang="en-AU" sz="1600" i="1" dirty="0" smtClean="0"/>
              <a:t>)</a:t>
            </a:r>
          </a:p>
          <a:p>
            <a:pPr algn="ctr"/>
            <a:endParaRPr lang="en-AU" sz="1600" i="1" dirty="0"/>
          </a:p>
        </p:txBody>
      </p:sp>
      <p:sp>
        <p:nvSpPr>
          <p:cNvPr id="15" name="Rectangle 1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pic>
        <p:nvPicPr>
          <p:cNvPr id="17" name="Picture 16"/>
          <p:cNvPicPr>
            <a:picLocks noChangeAspect="1"/>
          </p:cNvPicPr>
          <p:nvPr/>
        </p:nvPicPr>
        <p:blipFill>
          <a:blip r:embed="rId8"/>
          <a:stretch>
            <a:fillRect/>
          </a:stretch>
        </p:blipFill>
        <p:spPr>
          <a:xfrm>
            <a:off x="1098579" y="1456817"/>
            <a:ext cx="1240286" cy="1321318"/>
          </a:xfrm>
          <a:prstGeom prst="rect">
            <a:avLst/>
          </a:prstGeom>
        </p:spPr>
      </p:pic>
      <p:pic>
        <p:nvPicPr>
          <p:cNvPr id="18" name="Picture 17"/>
          <p:cNvPicPr>
            <a:picLocks noChangeAspect="1"/>
          </p:cNvPicPr>
          <p:nvPr/>
        </p:nvPicPr>
        <p:blipFill rotWithShape="1">
          <a:blip r:embed="rId9"/>
          <a:srcRect l="55520" t="14322" r="3220" b="15680"/>
          <a:stretch/>
        </p:blipFill>
        <p:spPr>
          <a:xfrm>
            <a:off x="542683" y="829443"/>
            <a:ext cx="2240585" cy="691116"/>
          </a:xfrm>
          <a:prstGeom prst="rect">
            <a:avLst/>
          </a:prstGeom>
        </p:spPr>
      </p:pic>
    </p:spTree>
    <p:extLst>
      <p:ext uri="{BB962C8B-B14F-4D97-AF65-F5344CB8AC3E}">
        <p14:creationId xmlns:p14="http://schemas.microsoft.com/office/powerpoint/2010/main" val="1659319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e 28"/>
          <p:cNvSpPr/>
          <p:nvPr/>
        </p:nvSpPr>
        <p:spPr bwMode="auto">
          <a:xfrm rot="19899342">
            <a:off x="4106883" y="1367941"/>
            <a:ext cx="3440096" cy="3477591"/>
          </a:xfrm>
          <a:prstGeom prst="pie">
            <a:avLst>
              <a:gd name="adj1" fmla="val 12162491"/>
              <a:gd name="adj2" fmla="val 14894639"/>
            </a:avLst>
          </a:prstGeom>
          <a:solidFill>
            <a:srgbClr val="2D2D8A">
              <a:lumMod val="20000"/>
              <a:lumOff val="80000"/>
            </a:srgb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27" name="Pie 26"/>
          <p:cNvSpPr/>
          <p:nvPr/>
        </p:nvSpPr>
        <p:spPr bwMode="auto">
          <a:xfrm rot="17396744">
            <a:off x="4087705" y="1386690"/>
            <a:ext cx="3477591" cy="3440096"/>
          </a:xfrm>
          <a:prstGeom prst="pie">
            <a:avLst>
              <a:gd name="adj1" fmla="val 11299417"/>
              <a:gd name="adj2" fmla="val 14726944"/>
            </a:avLst>
          </a:prstGeom>
          <a:solidFill>
            <a:srgbClr val="FF0000"/>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25" name="Pie 24"/>
          <p:cNvSpPr/>
          <p:nvPr/>
        </p:nvSpPr>
        <p:spPr bwMode="auto">
          <a:xfrm rot="10491743">
            <a:off x="4106452" y="1367945"/>
            <a:ext cx="3440096" cy="3477591"/>
          </a:xfrm>
          <a:prstGeom prst="pie">
            <a:avLst>
              <a:gd name="adj1" fmla="val 11956494"/>
              <a:gd name="adj2" fmla="val 14923549"/>
            </a:avLst>
          </a:prstGeom>
          <a:solidFill>
            <a:srgbClr val="00B050"/>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23" name="Pie 22"/>
          <p:cNvSpPr/>
          <p:nvPr/>
        </p:nvSpPr>
        <p:spPr bwMode="auto">
          <a:xfrm rot="8034343">
            <a:off x="4088136" y="1372707"/>
            <a:ext cx="3477591" cy="3440096"/>
          </a:xfrm>
          <a:prstGeom prst="pie">
            <a:avLst>
              <a:gd name="adj1" fmla="val 11496877"/>
              <a:gd name="adj2" fmla="val 14512509"/>
            </a:avLst>
          </a:prstGeom>
          <a:solidFill>
            <a:srgbClr val="FFC000"/>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21" name="Pie 20"/>
          <p:cNvSpPr/>
          <p:nvPr/>
        </p:nvSpPr>
        <p:spPr bwMode="auto">
          <a:xfrm rot="5400000">
            <a:off x="4087705" y="1372707"/>
            <a:ext cx="3477591" cy="3440096"/>
          </a:xfrm>
          <a:prstGeom prst="pie">
            <a:avLst>
              <a:gd name="adj1" fmla="val 10800000"/>
              <a:gd name="adj2" fmla="val 14166069"/>
            </a:avLst>
          </a:prstGeom>
          <a:solidFill>
            <a:srgbClr val="1199FF"/>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19" name="Pie 18"/>
          <p:cNvSpPr/>
          <p:nvPr/>
        </p:nvSpPr>
        <p:spPr bwMode="auto">
          <a:xfrm rot="13939778">
            <a:off x="4087706" y="1402097"/>
            <a:ext cx="3477590" cy="3440095"/>
          </a:xfrm>
          <a:prstGeom prst="pie">
            <a:avLst>
              <a:gd name="adj1" fmla="val 11439811"/>
              <a:gd name="adj2" fmla="val 14804401"/>
            </a:avLst>
          </a:prstGeom>
          <a:solidFill>
            <a:srgbClr val="FFFF00"/>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15" name="Pie 14"/>
          <p:cNvSpPr/>
          <p:nvPr/>
        </p:nvSpPr>
        <p:spPr bwMode="auto">
          <a:xfrm rot="1369561">
            <a:off x="4106883" y="1353958"/>
            <a:ext cx="3440096" cy="3477591"/>
          </a:xfrm>
          <a:prstGeom prst="pie">
            <a:avLst>
              <a:gd name="adj1" fmla="val 11721526"/>
              <a:gd name="adj2" fmla="val 14840403"/>
            </a:avLst>
          </a:prstGeom>
          <a:solidFill>
            <a:srgbClr val="005EA4"/>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smtClean="0">
              <a:ln>
                <a:noFill/>
              </a:ln>
              <a:solidFill>
                <a:srgbClr val="4D4D4F"/>
              </a:solidFill>
              <a:effectLst/>
              <a:uLnTx/>
              <a:uFillTx/>
              <a:latin typeface="Arial" charset="0"/>
            </a:endParaRPr>
          </a:p>
        </p:txBody>
      </p:sp>
      <p:sp>
        <p:nvSpPr>
          <p:cNvPr id="12" name="Oval 11"/>
          <p:cNvSpPr/>
          <p:nvPr/>
        </p:nvSpPr>
        <p:spPr bwMode="auto">
          <a:xfrm>
            <a:off x="4446576" y="1722669"/>
            <a:ext cx="2738537" cy="2773640"/>
          </a:xfrm>
          <a:prstGeom prst="ellipse">
            <a:avLst/>
          </a:prstGeom>
          <a:solidFill>
            <a:srgbClr val="002060"/>
          </a:solidFill>
          <a:ln w="9525" cap="flat" cmpd="sng" algn="ctr">
            <a:solidFill>
              <a:srgbClr val="4D4D4F"/>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AU" sz="1800" b="0" i="0" u="none" strike="noStrike" kern="0" cap="none" spc="0" normalizeH="0" baseline="0" noProof="0" dirty="0" smtClean="0">
              <a:ln>
                <a:noFill/>
              </a:ln>
              <a:solidFill>
                <a:srgbClr val="4D4D4F"/>
              </a:solidFill>
              <a:effectLst/>
              <a:uLnTx/>
              <a:uFillTx/>
              <a:latin typeface="Arial" charset="0"/>
            </a:endParaRPr>
          </a:p>
        </p:txBody>
      </p:sp>
      <p:pic>
        <p:nvPicPr>
          <p:cNvPr id="33" name="Picture 32"/>
          <p:cNvPicPr>
            <a:picLocks noChangeAspect="1"/>
          </p:cNvPicPr>
          <p:nvPr/>
        </p:nvPicPr>
        <p:blipFill rotWithShape="1">
          <a:blip r:embed="rId3"/>
          <a:srcRect l="9892" t="30934" r="60023" b="43784"/>
          <a:stretch/>
        </p:blipFill>
        <p:spPr>
          <a:xfrm>
            <a:off x="7364441" y="4155241"/>
            <a:ext cx="2267744" cy="1270487"/>
          </a:xfrm>
          <a:prstGeom prst="rect">
            <a:avLst/>
          </a:prstGeom>
        </p:spPr>
      </p:pic>
      <p:pic>
        <p:nvPicPr>
          <p:cNvPr id="34" name="Picture 33"/>
          <p:cNvPicPr>
            <a:picLocks noChangeAspect="1"/>
          </p:cNvPicPr>
          <p:nvPr/>
        </p:nvPicPr>
        <p:blipFill rotWithShape="1">
          <a:blip r:embed="rId4"/>
          <a:srcRect l="23038" t="36473" r="60668" b="46465"/>
          <a:stretch/>
        </p:blipFill>
        <p:spPr>
          <a:xfrm>
            <a:off x="2383602" y="3949794"/>
            <a:ext cx="1820117" cy="1270487"/>
          </a:xfrm>
          <a:prstGeom prst="rect">
            <a:avLst/>
          </a:prstGeom>
        </p:spPr>
      </p:pic>
      <p:pic>
        <p:nvPicPr>
          <p:cNvPr id="35" name="Picture 34"/>
          <p:cNvPicPr>
            <a:picLocks noChangeAspect="1"/>
          </p:cNvPicPr>
          <p:nvPr/>
        </p:nvPicPr>
        <p:blipFill>
          <a:blip r:embed="rId5"/>
          <a:stretch>
            <a:fillRect/>
          </a:stretch>
        </p:blipFill>
        <p:spPr>
          <a:xfrm>
            <a:off x="5243856" y="4889518"/>
            <a:ext cx="1186735" cy="1271908"/>
          </a:xfrm>
          <a:prstGeom prst="rect">
            <a:avLst/>
          </a:prstGeom>
        </p:spPr>
      </p:pic>
      <p:sp>
        <p:nvSpPr>
          <p:cNvPr id="36" name="TextBox 35"/>
          <p:cNvSpPr txBox="1"/>
          <p:nvPr/>
        </p:nvSpPr>
        <p:spPr>
          <a:xfrm>
            <a:off x="3907369" y="822399"/>
            <a:ext cx="1144865" cy="769441"/>
          </a:xfrm>
          <a:prstGeom prst="rect">
            <a:avLst/>
          </a:prstGeom>
          <a:noFill/>
        </p:spPr>
        <p:txBody>
          <a:bodyPr wrap="none" rtlCol="0">
            <a:spAutoFit/>
          </a:bodyPr>
          <a:lstStyle/>
          <a:p>
            <a:r>
              <a:rPr lang="en-AU" sz="4400" b="1" dirty="0">
                <a:solidFill>
                  <a:srgbClr val="0070C0"/>
                </a:solidFill>
              </a:rPr>
              <a:t>BIM</a:t>
            </a:r>
            <a:endParaRPr lang="en-AU" sz="2400" b="1" dirty="0">
              <a:solidFill>
                <a:srgbClr val="0070C0"/>
              </a:solidFill>
            </a:endParaRPr>
          </a:p>
        </p:txBody>
      </p:sp>
      <p:pic>
        <p:nvPicPr>
          <p:cNvPr id="37" name="Picture 2" descr="Image result for i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335"/>
          <a:stretch/>
        </p:blipFill>
        <p:spPr bwMode="auto">
          <a:xfrm>
            <a:off x="2067556" y="1944760"/>
            <a:ext cx="1904170" cy="12673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7709275" y="2224652"/>
            <a:ext cx="1240286" cy="1321318"/>
          </a:xfrm>
          <a:prstGeom prst="rect">
            <a:avLst/>
          </a:prstGeom>
        </p:spPr>
      </p:pic>
      <p:sp>
        <p:nvSpPr>
          <p:cNvPr id="39" name="Title 1"/>
          <p:cNvSpPr>
            <a:spLocks noGrp="1"/>
          </p:cNvSpPr>
          <p:nvPr>
            <p:ph type="title"/>
          </p:nvPr>
        </p:nvSpPr>
        <p:spPr>
          <a:xfrm>
            <a:off x="2106641" y="-122096"/>
            <a:ext cx="10515600" cy="920750"/>
          </a:xfrm>
          <a:noFill/>
        </p:spPr>
        <p:txBody>
          <a:bodyPr/>
          <a:lstStyle/>
          <a:p>
            <a:r>
              <a:rPr lang="en-AU" dirty="0" smtClean="0"/>
              <a:t>Australian Geospatial Reference System</a:t>
            </a:r>
            <a:endParaRPr lang="en-AU" dirty="0"/>
          </a:p>
        </p:txBody>
      </p:sp>
      <p:sp>
        <p:nvSpPr>
          <p:cNvPr id="22" name="Oval 21"/>
          <p:cNvSpPr/>
          <p:nvPr/>
        </p:nvSpPr>
        <p:spPr>
          <a:xfrm>
            <a:off x="4385179" y="1663505"/>
            <a:ext cx="2880000" cy="28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4433211" y="1713571"/>
            <a:ext cx="2808000" cy="2812707"/>
          </a:xfrm>
          <a:prstGeom prst="rect">
            <a:avLst/>
          </a:prstGeom>
        </p:spPr>
      </p:pic>
      <p:sp>
        <p:nvSpPr>
          <p:cNvPr id="26" name="Rectangle 2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pic>
        <p:nvPicPr>
          <p:cNvPr id="30" name="Picture 29"/>
          <p:cNvPicPr>
            <a:picLocks noChangeAspect="1"/>
          </p:cNvPicPr>
          <p:nvPr/>
        </p:nvPicPr>
        <p:blipFill rotWithShape="1">
          <a:blip r:embed="rId10"/>
          <a:srcRect l="55520" t="14322" r="3220" b="15680"/>
          <a:stretch/>
        </p:blipFill>
        <p:spPr>
          <a:xfrm>
            <a:off x="6916235" y="900724"/>
            <a:ext cx="2240585" cy="691116"/>
          </a:xfrm>
          <a:prstGeom prst="rect">
            <a:avLst/>
          </a:prstGeom>
        </p:spPr>
      </p:pic>
    </p:spTree>
    <p:extLst>
      <p:ext uri="{BB962C8B-B14F-4D97-AF65-F5344CB8AC3E}">
        <p14:creationId xmlns:p14="http://schemas.microsoft.com/office/powerpoint/2010/main" val="865018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3448615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
        <p:nvSpPr>
          <p:cNvPr id="4" name="Rectangle 3"/>
          <p:cNvSpPr/>
          <p:nvPr/>
        </p:nvSpPr>
        <p:spPr bwMode="auto">
          <a:xfrm>
            <a:off x="0" y="0"/>
            <a:ext cx="12192000" cy="580517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5" name="Title 1"/>
          <p:cNvSpPr txBox="1">
            <a:spLocks/>
          </p:cNvSpPr>
          <p:nvPr/>
        </p:nvSpPr>
        <p:spPr>
          <a:xfrm>
            <a:off x="609600" y="341544"/>
            <a:ext cx="10972800" cy="584775"/>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rgbClr val="008266"/>
                </a:solidFill>
                <a:latin typeface="+mn-lt"/>
                <a:ea typeface="+mj-ea"/>
                <a:cs typeface="+mj-cs"/>
              </a:defRPr>
            </a:lvl1pPr>
          </a:lstStyle>
          <a:p>
            <a:r>
              <a:rPr lang="en-AU" smtClean="0"/>
              <a:t>Data can only be as accurate as your datum</a:t>
            </a:r>
            <a:endParaRPr lang="en-AU" dirty="0"/>
          </a:p>
        </p:txBody>
      </p:sp>
      <p:sp>
        <p:nvSpPr>
          <p:cNvPr id="6" name="Content Placeholder 2"/>
          <p:cNvSpPr txBox="1">
            <a:spLocks/>
          </p:cNvSpPr>
          <p:nvPr/>
        </p:nvSpPr>
        <p:spPr>
          <a:xfrm>
            <a:off x="609600" y="1190847"/>
            <a:ext cx="10972800" cy="4430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Geocentric Datum of Australia 1994 bias and distortion </a:t>
            </a:r>
            <a:endParaRPr lang="en-A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51508"/>
            <a:ext cx="5987952" cy="33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6096000" y="5225596"/>
            <a:ext cx="6132426"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AU" sz="1600" dirty="0">
                <a:latin typeface="Calibri" pitchFamily="34" charset="0"/>
              </a:rPr>
              <a:t>Source: Joel </a:t>
            </a:r>
            <a:r>
              <a:rPr lang="en-AU" sz="1600" dirty="0" err="1">
                <a:latin typeface="Calibri" pitchFamily="34" charset="0"/>
              </a:rPr>
              <a:t>Haasdyk</a:t>
            </a:r>
            <a:r>
              <a:rPr lang="en-AU" sz="1600" dirty="0">
                <a:latin typeface="Calibri" pitchFamily="34" charset="0"/>
              </a:rPr>
              <a:t> and Tony Watson, LPI NSW, APAS Conference 2013</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47" y="1929386"/>
            <a:ext cx="5647949" cy="355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bwMode="auto">
          <a:xfrm>
            <a:off x="6685722" y="2027583"/>
            <a:ext cx="5347252" cy="3187147"/>
          </a:xfrm>
          <a:prstGeom prst="rect">
            <a:avLst/>
          </a:prstGeom>
          <a:noFill/>
          <a:ln w="28575" cap="flat" cmpd="sng" algn="ctr">
            <a:solidFill>
              <a:srgbClr val="681C8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4009040" y="4101548"/>
            <a:ext cx="417443" cy="298173"/>
          </a:xfrm>
          <a:prstGeom prst="rect">
            <a:avLst/>
          </a:prstGeom>
          <a:noFill/>
          <a:ln w="28575" cap="flat" cmpd="sng" algn="ctr">
            <a:solidFill>
              <a:srgbClr val="681C8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cxnSp>
        <p:nvCxnSpPr>
          <p:cNvPr id="12" name="Straight Connector 11"/>
          <p:cNvCxnSpPr/>
          <p:nvPr/>
        </p:nvCxnSpPr>
        <p:spPr bwMode="auto">
          <a:xfrm flipV="1">
            <a:off x="4009040" y="2027584"/>
            <a:ext cx="2676682" cy="2073964"/>
          </a:xfrm>
          <a:prstGeom prst="line">
            <a:avLst/>
          </a:prstGeom>
          <a:solidFill>
            <a:schemeClr val="accent1"/>
          </a:solidFill>
          <a:ln w="28575" cap="flat" cmpd="sng" algn="ctr">
            <a:solidFill>
              <a:srgbClr val="681C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4426483" y="3405963"/>
            <a:ext cx="2279118" cy="695586"/>
          </a:xfrm>
          <a:prstGeom prst="line">
            <a:avLst/>
          </a:prstGeom>
          <a:solidFill>
            <a:schemeClr val="accent1"/>
          </a:solidFill>
          <a:ln w="28575" cap="flat" cmpd="sng" algn="ctr">
            <a:solidFill>
              <a:srgbClr val="681C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4426483" y="4399721"/>
            <a:ext cx="2259239" cy="264528"/>
          </a:xfrm>
          <a:prstGeom prst="line">
            <a:avLst/>
          </a:prstGeom>
          <a:solidFill>
            <a:schemeClr val="accent1"/>
          </a:solidFill>
          <a:ln w="28575" cap="flat" cmpd="sng" algn="ctr">
            <a:solidFill>
              <a:srgbClr val="681C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009040" y="4399721"/>
            <a:ext cx="2676682" cy="808394"/>
          </a:xfrm>
          <a:prstGeom prst="line">
            <a:avLst/>
          </a:prstGeom>
          <a:solidFill>
            <a:schemeClr val="accent1"/>
          </a:solidFill>
          <a:ln w="28575" cap="flat" cmpd="sng" algn="ctr">
            <a:solidFill>
              <a:srgbClr val="681C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Content Placeholder 2"/>
          <p:cNvSpPr txBox="1">
            <a:spLocks/>
          </p:cNvSpPr>
          <p:nvPr/>
        </p:nvSpPr>
        <p:spPr>
          <a:xfrm>
            <a:off x="609600" y="5615266"/>
            <a:ext cx="4907380" cy="43347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DE4040"/>
                </a:solidFill>
              </a:rPr>
              <a:t>~1.8 m between 1994 and 2020</a:t>
            </a:r>
            <a:endParaRPr lang="en-AU" dirty="0">
              <a:solidFill>
                <a:srgbClr val="DE4040"/>
              </a:solidFill>
            </a:endParaRPr>
          </a:p>
        </p:txBody>
      </p:sp>
      <p:sp>
        <p:nvSpPr>
          <p:cNvPr id="17" name="Content Placeholder 2"/>
          <p:cNvSpPr txBox="1">
            <a:spLocks/>
          </p:cNvSpPr>
          <p:nvPr/>
        </p:nvSpPr>
        <p:spPr>
          <a:xfrm>
            <a:off x="8387765" y="5562850"/>
            <a:ext cx="4907380" cy="43347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DE4040"/>
                </a:solidFill>
              </a:rPr>
              <a:t>Up to 0.5 m</a:t>
            </a:r>
            <a:endParaRPr lang="en-AU" dirty="0">
              <a:solidFill>
                <a:srgbClr val="DE4040"/>
              </a:solidFill>
            </a:endParaRPr>
          </a:p>
        </p:txBody>
      </p:sp>
      <p:sp>
        <p:nvSpPr>
          <p:cNvPr id="18" name="Rectangle 17"/>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696425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indent="-342900"/>
            <a:endParaRPr lang="en-AU" dirty="0" smtClean="0"/>
          </a:p>
          <a:p>
            <a:pPr marL="342900" indent="-342900"/>
            <a:r>
              <a:rPr lang="en-AU" dirty="0" smtClean="0"/>
              <a:t>Accurate data                                        help you make good decisions </a:t>
            </a:r>
          </a:p>
          <a:p>
            <a:pPr marL="342900" indent="-342900"/>
            <a:r>
              <a:rPr lang="en-AU" dirty="0" smtClean="0"/>
              <a:t>Any </a:t>
            </a:r>
            <a:r>
              <a:rPr lang="en-AU" dirty="0"/>
              <a:t>error in the datum </a:t>
            </a:r>
            <a:r>
              <a:rPr lang="en-AU" dirty="0" smtClean="0"/>
              <a:t>causes error </a:t>
            </a:r>
            <a:r>
              <a:rPr lang="en-AU" dirty="0"/>
              <a:t>in your decision making process</a:t>
            </a:r>
          </a:p>
          <a:p>
            <a:pPr marL="342900" indent="-342900"/>
            <a:r>
              <a:rPr lang="en-AU" dirty="0" smtClean="0"/>
              <a:t>Your data can </a:t>
            </a:r>
            <a:r>
              <a:rPr lang="en-AU" dirty="0"/>
              <a:t>only be as accurate </a:t>
            </a:r>
            <a:r>
              <a:rPr lang="en-AU" dirty="0" smtClean="0"/>
              <a:t>your the </a:t>
            </a:r>
            <a:r>
              <a:rPr lang="en-AU" dirty="0"/>
              <a:t>datum</a:t>
            </a:r>
          </a:p>
          <a:p>
            <a:endParaRPr lang="en-AU" dirty="0"/>
          </a:p>
        </p:txBody>
      </p:sp>
      <p:sp>
        <p:nvSpPr>
          <p:cNvPr id="4" name="Footer Placeholder 3"/>
          <p:cNvSpPr>
            <a:spLocks noGrp="1"/>
          </p:cNvSpPr>
          <p:nvPr>
            <p:ph type="ftr" sz="quarter" idx="10"/>
          </p:nvPr>
        </p:nvSpPr>
        <p:spPr/>
        <p:txBody>
          <a:bodyPr/>
          <a:lstStyle/>
          <a:p>
            <a:endParaRPr lang="en-AU" dirty="0"/>
          </a:p>
        </p:txBody>
      </p:sp>
      <p:sp>
        <p:nvSpPr>
          <p:cNvPr id="5" name="Title 1"/>
          <p:cNvSpPr txBox="1">
            <a:spLocks/>
          </p:cNvSpPr>
          <p:nvPr/>
        </p:nvSpPr>
        <p:spPr bwMode="auto">
          <a:xfrm>
            <a:off x="769134" y="674977"/>
            <a:ext cx="822960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a:lnSpc>
                <a:spcPct val="90000"/>
              </a:lnSpc>
            </a:pPr>
            <a:r>
              <a:rPr lang="en-AU" sz="3600" dirty="0">
                <a:solidFill>
                  <a:srgbClr val="008266"/>
                </a:solidFill>
                <a:latin typeface="+mn-lt"/>
              </a:rPr>
              <a:t>Why is a datum useful?</a:t>
            </a:r>
          </a:p>
        </p:txBody>
      </p:sp>
      <p:sp>
        <p:nvSpPr>
          <p:cNvPr id="6" name="Rectangle 5"/>
          <p:cNvSpPr/>
          <p:nvPr/>
        </p:nvSpPr>
        <p:spPr>
          <a:xfrm>
            <a:off x="3223993" y="1804454"/>
            <a:ext cx="3319883" cy="523220"/>
          </a:xfrm>
          <a:prstGeom prst="rect">
            <a:avLst/>
          </a:prstGeom>
        </p:spPr>
        <p:txBody>
          <a:bodyPr wrap="none">
            <a:spAutoFit/>
          </a:bodyPr>
          <a:lstStyle/>
          <a:p>
            <a:r>
              <a:rPr lang="en-AU" sz="2800" dirty="0">
                <a:solidFill>
                  <a:srgbClr val="3898F0"/>
                </a:solidFill>
              </a:rPr>
              <a:t>and accurate </a:t>
            </a:r>
            <a:r>
              <a:rPr lang="en-AU" sz="2800" dirty="0" smtClean="0">
                <a:solidFill>
                  <a:srgbClr val="3898F0"/>
                </a:solidFill>
              </a:rPr>
              <a:t>datums</a:t>
            </a:r>
            <a:endParaRPr lang="en-AU" sz="2800" dirty="0">
              <a:solidFill>
                <a:srgbClr val="3898F0"/>
              </a:solidFill>
            </a:endParaRPr>
          </a:p>
        </p:txBody>
      </p:sp>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4327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654089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51EF962-BC44-4246-AF99-65D3876A2377}"/>
              </a:ext>
            </a:extLst>
          </p:cNvPr>
          <p:cNvPicPr>
            <a:picLocks noChangeAspect="1"/>
          </p:cNvPicPr>
          <p:nvPr/>
        </p:nvPicPr>
        <p:blipFill>
          <a:blip r:embed="rId3"/>
          <a:stretch>
            <a:fillRect/>
          </a:stretch>
        </p:blipFill>
        <p:spPr>
          <a:xfrm>
            <a:off x="7258397" y="1436422"/>
            <a:ext cx="4025652" cy="4613815"/>
          </a:xfrm>
          <a:prstGeom prst="rect">
            <a:avLst/>
          </a:prstGeom>
        </p:spPr>
      </p:pic>
      <p:sp>
        <p:nvSpPr>
          <p:cNvPr id="37" name="Title 1"/>
          <p:cNvSpPr>
            <a:spLocks noGrp="1"/>
          </p:cNvSpPr>
          <p:nvPr>
            <p:ph type="title"/>
          </p:nvPr>
        </p:nvSpPr>
        <p:spPr>
          <a:xfrm>
            <a:off x="46794" y="-71194"/>
            <a:ext cx="10515600" cy="920750"/>
          </a:xfrm>
          <a:noFill/>
        </p:spPr>
        <p:txBody>
          <a:bodyPr>
            <a:normAutofit/>
          </a:bodyPr>
          <a:lstStyle/>
          <a:p>
            <a:r>
              <a:rPr lang="en-AU" sz="3200" dirty="0" smtClean="0"/>
              <a:t>Upgrading the Australian Geospatial Reference System</a:t>
            </a:r>
            <a:endParaRPr lang="en-AU" sz="3200" dirty="0"/>
          </a:p>
        </p:txBody>
      </p:sp>
      <p:sp>
        <p:nvSpPr>
          <p:cNvPr id="2" name="Rectangle 1"/>
          <p:cNvSpPr/>
          <p:nvPr/>
        </p:nvSpPr>
        <p:spPr>
          <a:xfrm>
            <a:off x="3232745" y="4118799"/>
            <a:ext cx="3857943" cy="2062103"/>
          </a:xfrm>
          <a:prstGeom prst="rect">
            <a:avLst/>
          </a:prstGeom>
        </p:spPr>
        <p:txBody>
          <a:bodyPr wrap="square">
            <a:spAutoFit/>
          </a:bodyPr>
          <a:lstStyle/>
          <a:p>
            <a:pPr marL="285750" indent="-285750">
              <a:buFont typeface="Arial" panose="020B0604020202020204" pitchFamily="34" charset="0"/>
              <a:buChar char="•"/>
            </a:pPr>
            <a:r>
              <a:rPr lang="en-AU" sz="1600" dirty="0" smtClean="0"/>
              <a:t>Positions </a:t>
            </a:r>
            <a:r>
              <a:rPr lang="en-AU" sz="1600" dirty="0"/>
              <a:t>from </a:t>
            </a:r>
            <a:r>
              <a:rPr lang="en-AU" sz="1600" dirty="0" smtClean="0"/>
              <a:t>GNSS </a:t>
            </a:r>
            <a:r>
              <a:rPr lang="en-AU" sz="1600" dirty="0"/>
              <a:t>satellites </a:t>
            </a:r>
            <a:r>
              <a:rPr lang="en-AU" sz="1600" b="1" dirty="0"/>
              <a:t>do not </a:t>
            </a:r>
            <a:r>
              <a:rPr lang="en-AU" sz="1600" dirty="0"/>
              <a:t>match data on </a:t>
            </a:r>
            <a:r>
              <a:rPr lang="en-AU" sz="1600" dirty="0" smtClean="0"/>
              <a:t>GDA94</a:t>
            </a:r>
          </a:p>
          <a:p>
            <a:pPr marL="285750" indent="-285750">
              <a:buFont typeface="Arial" panose="020B0604020202020204" pitchFamily="34" charset="0"/>
              <a:buChar char="•"/>
            </a:pPr>
            <a:r>
              <a:rPr lang="en-AU" sz="1600" dirty="0"/>
              <a:t>Offset from GNSS: ~1.8 m (~7 cm / plate tectonic </a:t>
            </a:r>
            <a:r>
              <a:rPr lang="en-AU" sz="1600" dirty="0" smtClean="0"/>
              <a:t>motion</a:t>
            </a:r>
            <a:endParaRPr lang="en-AU" sz="1600" dirty="0"/>
          </a:p>
          <a:p>
            <a:pPr marL="285750" indent="-285750">
              <a:buFont typeface="Arial" panose="020B0604020202020204" pitchFamily="34" charset="0"/>
              <a:buChar char="•"/>
            </a:pPr>
            <a:r>
              <a:rPr lang="en-AU" sz="1600" dirty="0"/>
              <a:t>Spatial data can’t be aligned </a:t>
            </a:r>
            <a:r>
              <a:rPr lang="en-AU" sz="1600" dirty="0" smtClean="0"/>
              <a:t>for good decision making</a:t>
            </a:r>
          </a:p>
          <a:p>
            <a:pPr marL="285750" indent="-285750">
              <a:buFont typeface="Arial" panose="020B0604020202020204" pitchFamily="34" charset="0"/>
              <a:buChar char="•"/>
            </a:pPr>
            <a:r>
              <a:rPr lang="en-AU" sz="1600" dirty="0"/>
              <a:t>W</a:t>
            </a:r>
            <a:r>
              <a:rPr lang="en-AU" sz="1600" dirty="0" smtClean="0"/>
              <a:t>e </a:t>
            </a:r>
            <a:r>
              <a:rPr lang="en-AU" sz="1600" dirty="0"/>
              <a:t>aren’t capitalising </a:t>
            </a:r>
            <a:r>
              <a:rPr lang="en-AU" sz="1600" dirty="0" smtClean="0"/>
              <a:t>on the </a:t>
            </a:r>
            <a:r>
              <a:rPr lang="en-AU" sz="1600" dirty="0"/>
              <a:t>benefits </a:t>
            </a:r>
            <a:r>
              <a:rPr lang="en-AU" sz="1600" dirty="0" smtClean="0"/>
              <a:t>of precise positioning</a:t>
            </a:r>
            <a:endParaRPr lang="en-AU" sz="1400" dirty="0"/>
          </a:p>
        </p:txBody>
      </p:sp>
      <p:sp>
        <p:nvSpPr>
          <p:cNvPr id="40" name="Rectangle 39"/>
          <p:cNvSpPr/>
          <p:nvPr/>
        </p:nvSpPr>
        <p:spPr>
          <a:xfrm>
            <a:off x="3232745" y="1915229"/>
            <a:ext cx="3756425" cy="1323439"/>
          </a:xfrm>
          <a:prstGeom prst="rect">
            <a:avLst/>
          </a:prstGeom>
        </p:spPr>
        <p:txBody>
          <a:bodyPr wrap="square">
            <a:spAutoFit/>
          </a:bodyPr>
          <a:lstStyle/>
          <a:p>
            <a:pPr marL="285750" indent="-285750">
              <a:buFont typeface="Arial" panose="020B0604020202020204" pitchFamily="34" charset="0"/>
              <a:buChar char="•"/>
            </a:pPr>
            <a:r>
              <a:rPr lang="en-AU" sz="1600" dirty="0"/>
              <a:t>Positions from GNSS satellites </a:t>
            </a:r>
            <a:r>
              <a:rPr lang="en-AU" sz="1600" b="1" dirty="0"/>
              <a:t>do</a:t>
            </a:r>
            <a:r>
              <a:rPr lang="en-AU" sz="1600" dirty="0"/>
              <a:t> match data on GDA2020</a:t>
            </a:r>
          </a:p>
          <a:p>
            <a:pPr marL="285750" indent="-285750">
              <a:buFont typeface="Arial" panose="020B0604020202020204" pitchFamily="34" charset="0"/>
              <a:buChar char="•"/>
            </a:pPr>
            <a:r>
              <a:rPr lang="en-AU" sz="1600" dirty="0" smtClean="0"/>
              <a:t>Offset </a:t>
            </a:r>
            <a:r>
              <a:rPr lang="en-AU" sz="1600" dirty="0"/>
              <a:t>from </a:t>
            </a:r>
            <a:r>
              <a:rPr lang="en-AU" sz="1600" dirty="0" smtClean="0"/>
              <a:t>GNSS</a:t>
            </a:r>
            <a:r>
              <a:rPr lang="en-AU" sz="1600" dirty="0"/>
              <a:t>: 0</a:t>
            </a:r>
            <a:r>
              <a:rPr lang="en-AU" sz="1600" dirty="0" smtClean="0"/>
              <a:t> m on 1/1/2020 </a:t>
            </a:r>
            <a:endParaRPr lang="en-AU" sz="1600" dirty="0"/>
          </a:p>
          <a:p>
            <a:pPr marL="285750" indent="-285750">
              <a:buFont typeface="Arial" panose="020B0604020202020204" pitchFamily="34" charset="0"/>
              <a:buChar char="•"/>
            </a:pPr>
            <a:r>
              <a:rPr lang="en-AU" sz="1600" dirty="0" smtClean="0"/>
              <a:t>Spatial </a:t>
            </a:r>
            <a:r>
              <a:rPr lang="en-AU" sz="1600" dirty="0"/>
              <a:t>data </a:t>
            </a:r>
            <a:r>
              <a:rPr lang="en-AU" sz="1600" dirty="0" smtClean="0"/>
              <a:t>is aligned </a:t>
            </a:r>
            <a:r>
              <a:rPr lang="en-AU" sz="1600" dirty="0"/>
              <a:t>at 10 cm level for improved decision </a:t>
            </a:r>
            <a:r>
              <a:rPr lang="en-AU" sz="1600" dirty="0" smtClean="0"/>
              <a:t>making</a:t>
            </a:r>
            <a:endParaRPr lang="en-AU" sz="1400" dirty="0"/>
          </a:p>
        </p:txBody>
      </p:sp>
      <p:sp>
        <p:nvSpPr>
          <p:cNvPr id="47" name="Rectangle 46"/>
          <p:cNvSpPr/>
          <p:nvPr/>
        </p:nvSpPr>
        <p:spPr>
          <a:xfrm>
            <a:off x="5363283" y="1928752"/>
            <a:ext cx="6842220" cy="1077218"/>
          </a:xfrm>
          <a:prstGeom prst="rect">
            <a:avLst/>
          </a:prstGeom>
        </p:spPr>
        <p:txBody>
          <a:bodyPr wrap="square">
            <a:spAutoFit/>
          </a:bodyPr>
          <a:lstStyle/>
          <a:p>
            <a:pPr marL="285750" indent="-285750">
              <a:buFont typeface="Arial" panose="020B0604020202020204" pitchFamily="34" charset="0"/>
              <a:buChar char="•"/>
            </a:pPr>
            <a:r>
              <a:rPr lang="en-AU" sz="1600" dirty="0" smtClean="0"/>
              <a:t>Available from 1/1/2020</a:t>
            </a:r>
          </a:p>
          <a:p>
            <a:pPr marL="285750" indent="-285750">
              <a:buFont typeface="Arial" panose="020B0604020202020204" pitchFamily="34" charset="0"/>
              <a:buChar char="•"/>
            </a:pPr>
            <a:r>
              <a:rPr lang="en-AU" sz="1600" dirty="0" smtClean="0"/>
              <a:t>Time Dependent Reference Frame</a:t>
            </a:r>
          </a:p>
          <a:p>
            <a:pPr marL="285750" indent="-285750">
              <a:buFont typeface="Arial" panose="020B0604020202020204" pitchFamily="34" charset="0"/>
              <a:buChar char="•"/>
            </a:pPr>
            <a:r>
              <a:rPr lang="en-AU" sz="1600" dirty="0" smtClean="0"/>
              <a:t>Positions updated with time to reflect true location on Australian Plate</a:t>
            </a:r>
          </a:p>
          <a:p>
            <a:pPr marL="285750" indent="-285750">
              <a:buFont typeface="Arial" panose="020B0604020202020204" pitchFamily="34" charset="0"/>
              <a:buChar char="•"/>
            </a:pPr>
            <a:r>
              <a:rPr lang="en-AU" sz="1600" dirty="0" smtClean="0"/>
              <a:t>Useful for Intelligent Transport Services and Location Based Services</a:t>
            </a:r>
            <a:endParaRPr lang="en-AU" sz="1600" dirty="0"/>
          </a:p>
        </p:txBody>
      </p:sp>
      <p:cxnSp>
        <p:nvCxnSpPr>
          <p:cNvPr id="48" name="Straight Arrow Connector 47"/>
          <p:cNvCxnSpPr/>
          <p:nvPr/>
        </p:nvCxnSpPr>
        <p:spPr>
          <a:xfrm flipV="1">
            <a:off x="1884783" y="1132136"/>
            <a:ext cx="2412000"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Arrow Connector 49"/>
          <p:cNvCxnSpPr/>
          <p:nvPr/>
        </p:nvCxnSpPr>
        <p:spPr>
          <a:xfrm flipH="1">
            <a:off x="1884783" y="1132161"/>
            <a:ext cx="2716" cy="415503"/>
          </a:xfrm>
          <a:prstGeom prst="straightConnector1">
            <a:avLst/>
          </a:prstGeom>
          <a:ln w="1905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4" name="Straight Arrow Connector 53"/>
          <p:cNvCxnSpPr/>
          <p:nvPr/>
        </p:nvCxnSpPr>
        <p:spPr>
          <a:xfrm>
            <a:off x="4294066" y="1142634"/>
            <a:ext cx="2717" cy="415501"/>
          </a:xfrm>
          <a:prstGeom prst="straightConnector1">
            <a:avLst/>
          </a:prstGeom>
          <a:ln w="1905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5" name="TextBox 24"/>
          <p:cNvSpPr txBox="1"/>
          <p:nvPr/>
        </p:nvSpPr>
        <p:spPr>
          <a:xfrm>
            <a:off x="2039052" y="768536"/>
            <a:ext cx="2103461" cy="369332"/>
          </a:xfrm>
          <a:prstGeom prst="rect">
            <a:avLst/>
          </a:prstGeom>
          <a:noFill/>
        </p:spPr>
        <p:txBody>
          <a:bodyPr wrap="none" rtlCol="0">
            <a:spAutoFit/>
          </a:bodyPr>
          <a:lstStyle/>
          <a:p>
            <a:r>
              <a:rPr lang="en-AU" dirty="0" smtClean="0"/>
              <a:t>“Two-frame system”</a:t>
            </a:r>
            <a:endParaRPr lang="en-AU" dirty="0"/>
          </a:p>
        </p:txBody>
      </p:sp>
      <p:pic>
        <p:nvPicPr>
          <p:cNvPr id="30" name="Picture 29"/>
          <p:cNvPicPr>
            <a:picLocks noChangeAspect="1"/>
          </p:cNvPicPr>
          <p:nvPr/>
        </p:nvPicPr>
        <p:blipFill>
          <a:blip r:embed="rId4"/>
          <a:stretch>
            <a:fillRect/>
          </a:stretch>
        </p:blipFill>
        <p:spPr>
          <a:xfrm flipH="1">
            <a:off x="9691455" y="470214"/>
            <a:ext cx="322504" cy="322504"/>
          </a:xfrm>
          <a:prstGeom prst="rect">
            <a:avLst/>
          </a:prstGeom>
        </p:spPr>
      </p:pic>
      <p:pic>
        <p:nvPicPr>
          <p:cNvPr id="31" name="Picture 30"/>
          <p:cNvPicPr>
            <a:picLocks noChangeAspect="1"/>
          </p:cNvPicPr>
          <p:nvPr/>
        </p:nvPicPr>
        <p:blipFill>
          <a:blip r:embed="rId4"/>
          <a:stretch>
            <a:fillRect/>
          </a:stretch>
        </p:blipFill>
        <p:spPr>
          <a:xfrm rot="1481956" flipH="1">
            <a:off x="10161606" y="176637"/>
            <a:ext cx="322504" cy="322504"/>
          </a:xfrm>
          <a:prstGeom prst="rect">
            <a:avLst/>
          </a:prstGeom>
        </p:spPr>
      </p:pic>
      <p:pic>
        <p:nvPicPr>
          <p:cNvPr id="32" name="Picture 31"/>
          <p:cNvPicPr>
            <a:picLocks noChangeAspect="1"/>
          </p:cNvPicPr>
          <p:nvPr/>
        </p:nvPicPr>
        <p:blipFill>
          <a:blip r:embed="rId4"/>
          <a:stretch>
            <a:fillRect/>
          </a:stretch>
        </p:blipFill>
        <p:spPr>
          <a:xfrm rot="2677839" flipH="1">
            <a:off x="10736362" y="61837"/>
            <a:ext cx="322504" cy="322504"/>
          </a:xfrm>
          <a:prstGeom prst="rect">
            <a:avLst/>
          </a:prstGeom>
        </p:spPr>
      </p:pic>
      <p:pic>
        <p:nvPicPr>
          <p:cNvPr id="33" name="Picture 32"/>
          <p:cNvPicPr>
            <a:picLocks noChangeAspect="1"/>
          </p:cNvPicPr>
          <p:nvPr/>
        </p:nvPicPr>
        <p:blipFill>
          <a:blip r:embed="rId4"/>
          <a:stretch>
            <a:fillRect/>
          </a:stretch>
        </p:blipFill>
        <p:spPr>
          <a:xfrm rot="4142578" flipH="1">
            <a:off x="11307616" y="177891"/>
            <a:ext cx="322504" cy="322504"/>
          </a:xfrm>
          <a:prstGeom prst="rect">
            <a:avLst/>
          </a:prstGeom>
        </p:spPr>
      </p:pic>
      <p:pic>
        <p:nvPicPr>
          <p:cNvPr id="34" name="Picture 33"/>
          <p:cNvPicPr>
            <a:picLocks noChangeAspect="1"/>
          </p:cNvPicPr>
          <p:nvPr/>
        </p:nvPicPr>
        <p:blipFill>
          <a:blip r:embed="rId4"/>
          <a:stretch>
            <a:fillRect/>
          </a:stretch>
        </p:blipFill>
        <p:spPr>
          <a:xfrm rot="5400000" flipH="1">
            <a:off x="11745556" y="470214"/>
            <a:ext cx="322504" cy="322504"/>
          </a:xfrm>
          <a:prstGeom prst="rect">
            <a:avLst/>
          </a:prstGeom>
        </p:spPr>
      </p:pic>
      <p:cxnSp>
        <p:nvCxnSpPr>
          <p:cNvPr id="35" name="Straight Connector 34"/>
          <p:cNvCxnSpPr/>
          <p:nvPr/>
        </p:nvCxnSpPr>
        <p:spPr>
          <a:xfrm>
            <a:off x="10013959" y="768536"/>
            <a:ext cx="813334" cy="526753"/>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399631" y="502153"/>
            <a:ext cx="445250" cy="794858"/>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0854842" y="369331"/>
            <a:ext cx="42773" cy="925958"/>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0876228" y="514056"/>
            <a:ext cx="508452" cy="770932"/>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0854842" y="768536"/>
            <a:ext cx="890716" cy="536778"/>
          </a:xfrm>
          <a:prstGeom prst="line">
            <a:avLst/>
          </a:prstGeom>
          <a:ln w="222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1275501" y="4435348"/>
            <a:ext cx="1224000" cy="1188000"/>
          </a:xfrm>
          <a:prstGeom prst="ellipse">
            <a:avLst/>
          </a:prstGeom>
          <a:noFill/>
          <a:ln w="57150">
            <a:solidFill>
              <a:srgbClr val="598F34"/>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56" name="Rectangle 55"/>
          <p:cNvSpPr/>
          <p:nvPr/>
        </p:nvSpPr>
        <p:spPr>
          <a:xfrm>
            <a:off x="903919" y="5616493"/>
            <a:ext cx="2035077" cy="619272"/>
          </a:xfrm>
          <a:prstGeom prst="rect">
            <a:avLst/>
          </a:prstGeom>
        </p:spPr>
        <p:txBody>
          <a:bodyPr wrap="square">
            <a:spAutoFit/>
          </a:bodyPr>
          <a:lstStyle/>
          <a:p>
            <a:pPr algn="ctr">
              <a:lnSpc>
                <a:spcPct val="107000"/>
              </a:lnSpc>
              <a:spcAft>
                <a:spcPts val="800"/>
              </a:spcAft>
            </a:pPr>
            <a:r>
              <a:rPr lang="en-AU" sz="1600" dirty="0">
                <a:solidFill>
                  <a:srgbClr val="000000"/>
                </a:solidFill>
                <a:ea typeface="Calibri" panose="020F0502020204030204" pitchFamily="34" charset="0"/>
                <a:cs typeface="Times New Roman" panose="02020603050405020304" pitchFamily="18" charset="0"/>
              </a:rPr>
              <a:t>Geocentric Datum of Australia </a:t>
            </a:r>
            <a:r>
              <a:rPr lang="en-AU" sz="1600" dirty="0" smtClean="0">
                <a:solidFill>
                  <a:srgbClr val="000000"/>
                </a:solidFill>
                <a:ea typeface="Calibri" panose="020F0502020204030204" pitchFamily="34" charset="0"/>
                <a:cs typeface="Times New Roman" panose="02020603050405020304" pitchFamily="18" charset="0"/>
              </a:rPr>
              <a:t>1994</a:t>
            </a:r>
            <a:endParaRPr lang="en-AU" sz="1600" dirty="0">
              <a:solidFill>
                <a:srgbClr val="000000"/>
              </a:solidFill>
              <a:ea typeface="Calibri" panose="020F0502020204030204" pitchFamily="34" charset="0"/>
              <a:cs typeface="Times New Roman" panose="02020603050405020304" pitchFamily="18" charset="0"/>
            </a:endParaRPr>
          </a:p>
        </p:txBody>
      </p:sp>
      <p:sp>
        <p:nvSpPr>
          <p:cNvPr id="57" name="Rectangle 56"/>
          <p:cNvSpPr/>
          <p:nvPr/>
        </p:nvSpPr>
        <p:spPr>
          <a:xfrm>
            <a:off x="1433177" y="4044603"/>
            <a:ext cx="908647" cy="400110"/>
          </a:xfrm>
          <a:prstGeom prst="rect">
            <a:avLst/>
          </a:prstGeom>
          <a:noFill/>
        </p:spPr>
        <p:txBody>
          <a:bodyPr wrap="none" lIns="91440" tIns="45720" rIns="91440" bIns="45720">
            <a:spAutoFit/>
          </a:bodyPr>
          <a:lstStyle/>
          <a:p>
            <a:pPr algn="ctr"/>
            <a:r>
              <a:rPr lang="en-US" sz="2000" dirty="0" smtClean="0">
                <a:ln w="10160">
                  <a:solidFill>
                    <a:schemeClr val="tx1"/>
                  </a:solidFill>
                  <a:prstDash val="solid"/>
                </a:ln>
              </a:rPr>
              <a:t>GDA94</a:t>
            </a:r>
            <a:endParaRPr lang="en-US" sz="2000" dirty="0">
              <a:ln w="10160">
                <a:solidFill>
                  <a:schemeClr val="tx1"/>
                </a:solidFill>
                <a:prstDash val="solid"/>
              </a:ln>
            </a:endParaRPr>
          </a:p>
        </p:txBody>
      </p:sp>
      <p:sp>
        <p:nvSpPr>
          <p:cNvPr id="60" name="Oval 59"/>
          <p:cNvSpPr/>
          <p:nvPr/>
        </p:nvSpPr>
        <p:spPr>
          <a:xfrm>
            <a:off x="1284865" y="1875382"/>
            <a:ext cx="1224000" cy="1188000"/>
          </a:xfrm>
          <a:prstGeom prst="ellipse">
            <a:avLst/>
          </a:prstGeom>
          <a:noFill/>
          <a:ln w="57150">
            <a:solidFill>
              <a:srgbClr val="01599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62" name="Rectangle 61"/>
          <p:cNvSpPr/>
          <p:nvPr/>
        </p:nvSpPr>
        <p:spPr>
          <a:xfrm>
            <a:off x="1303333" y="1491077"/>
            <a:ext cx="1168333" cy="400110"/>
          </a:xfrm>
          <a:prstGeom prst="rect">
            <a:avLst/>
          </a:prstGeom>
          <a:noFill/>
        </p:spPr>
        <p:txBody>
          <a:bodyPr wrap="none" lIns="91440" tIns="45720" rIns="91440" bIns="45720">
            <a:spAutoFit/>
          </a:bodyPr>
          <a:lstStyle/>
          <a:p>
            <a:pPr algn="ctr"/>
            <a:r>
              <a:rPr lang="en-US" sz="2000" dirty="0" smtClean="0">
                <a:ln w="10160">
                  <a:solidFill>
                    <a:schemeClr val="tx1"/>
                  </a:solidFill>
                  <a:prstDash val="solid"/>
                </a:ln>
              </a:rPr>
              <a:t>GDA2020</a:t>
            </a:r>
            <a:endParaRPr lang="en-US" sz="2400" dirty="0">
              <a:ln w="10160">
                <a:solidFill>
                  <a:schemeClr val="tx1"/>
                </a:solidFill>
                <a:prstDash val="solid"/>
              </a:ln>
            </a:endParaRPr>
          </a:p>
        </p:txBody>
      </p:sp>
      <p:sp>
        <p:nvSpPr>
          <p:cNvPr id="63" name="Rectangle 62"/>
          <p:cNvSpPr/>
          <p:nvPr/>
        </p:nvSpPr>
        <p:spPr>
          <a:xfrm>
            <a:off x="879014" y="3062967"/>
            <a:ext cx="2035077" cy="619272"/>
          </a:xfrm>
          <a:prstGeom prst="rect">
            <a:avLst/>
          </a:prstGeom>
        </p:spPr>
        <p:txBody>
          <a:bodyPr wrap="square">
            <a:spAutoFit/>
          </a:bodyPr>
          <a:lstStyle/>
          <a:p>
            <a:pPr algn="ctr">
              <a:lnSpc>
                <a:spcPct val="107000"/>
              </a:lnSpc>
              <a:spcAft>
                <a:spcPts val="800"/>
              </a:spcAft>
            </a:pPr>
            <a:r>
              <a:rPr lang="en-AU" sz="1600" dirty="0">
                <a:solidFill>
                  <a:srgbClr val="000000"/>
                </a:solidFill>
                <a:ea typeface="Calibri" panose="020F0502020204030204" pitchFamily="34" charset="0"/>
                <a:cs typeface="Times New Roman" panose="02020603050405020304" pitchFamily="18" charset="0"/>
              </a:rPr>
              <a:t>Geocentric Datum of Australia </a:t>
            </a:r>
            <a:r>
              <a:rPr lang="en-AU" sz="1600" dirty="0" smtClean="0">
                <a:solidFill>
                  <a:srgbClr val="000000"/>
                </a:solidFill>
                <a:ea typeface="Calibri" panose="020F0502020204030204" pitchFamily="34" charset="0"/>
                <a:cs typeface="Times New Roman" panose="02020603050405020304" pitchFamily="18" charset="0"/>
              </a:rPr>
              <a:t>2020</a:t>
            </a:r>
            <a:endParaRPr lang="en-AU" sz="1600" dirty="0">
              <a:solidFill>
                <a:srgbClr val="000000"/>
              </a:solidFill>
              <a:ea typeface="Calibri" panose="020F0502020204030204" pitchFamily="34" charset="0"/>
              <a:cs typeface="Times New Roman" panose="02020603050405020304" pitchFamily="18" charset="0"/>
            </a:endParaRPr>
          </a:p>
        </p:txBody>
      </p:sp>
      <p:grpSp>
        <p:nvGrpSpPr>
          <p:cNvPr id="3" name="Group 2"/>
          <p:cNvGrpSpPr/>
          <p:nvPr/>
        </p:nvGrpSpPr>
        <p:grpSpPr>
          <a:xfrm>
            <a:off x="3682066" y="1873361"/>
            <a:ext cx="1224000" cy="1188000"/>
            <a:chOff x="5174778" y="1102483"/>
            <a:chExt cx="1224000" cy="1188000"/>
          </a:xfrm>
        </p:grpSpPr>
        <p:sp>
          <p:nvSpPr>
            <p:cNvPr id="64" name="Up Arrow 63"/>
            <p:cNvSpPr/>
            <p:nvPr/>
          </p:nvSpPr>
          <p:spPr>
            <a:xfrm rot="13464686">
              <a:off x="5675908" y="1476880"/>
              <a:ext cx="288000" cy="720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65" name="Up Arrow 64"/>
            <p:cNvSpPr/>
            <p:nvPr/>
          </p:nvSpPr>
          <p:spPr>
            <a:xfrm rot="2591304">
              <a:off x="5584073" y="1198136"/>
              <a:ext cx="288000" cy="720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66" name="Oval 65"/>
            <p:cNvSpPr/>
            <p:nvPr/>
          </p:nvSpPr>
          <p:spPr>
            <a:xfrm>
              <a:off x="5174778" y="1102483"/>
              <a:ext cx="1224000" cy="11880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b="1" dirty="0">
                <a:effectLst>
                  <a:glow>
                    <a:schemeClr val="accent1"/>
                  </a:glow>
                </a:effectLst>
                <a:ea typeface="Calibri" panose="020F0502020204030204" pitchFamily="34" charset="0"/>
                <a:cs typeface="Times New Roman" panose="02020603050405020304" pitchFamily="18" charset="0"/>
              </a:endParaRPr>
            </a:p>
          </p:txBody>
        </p:sp>
      </p:grpSp>
      <p:sp>
        <p:nvSpPr>
          <p:cNvPr id="67" name="Rectangle 66"/>
          <p:cNvSpPr/>
          <p:nvPr/>
        </p:nvSpPr>
        <p:spPr>
          <a:xfrm>
            <a:off x="3262831" y="3066854"/>
            <a:ext cx="2128730" cy="619272"/>
          </a:xfrm>
          <a:prstGeom prst="rect">
            <a:avLst/>
          </a:prstGeom>
        </p:spPr>
        <p:txBody>
          <a:bodyPr wrap="square">
            <a:spAutoFit/>
          </a:bodyPr>
          <a:lstStyle/>
          <a:p>
            <a:pPr algn="ctr">
              <a:lnSpc>
                <a:spcPct val="107000"/>
              </a:lnSpc>
              <a:spcAft>
                <a:spcPts val="800"/>
              </a:spcAft>
            </a:pPr>
            <a:r>
              <a:rPr lang="en-AU" sz="1600" dirty="0">
                <a:solidFill>
                  <a:srgbClr val="000000"/>
                </a:solidFill>
                <a:ea typeface="Calibri" panose="020F0502020204030204" pitchFamily="34" charset="0"/>
                <a:cs typeface="Times New Roman" panose="02020603050405020304" pitchFamily="18" charset="0"/>
              </a:rPr>
              <a:t>Australian </a:t>
            </a:r>
            <a:r>
              <a:rPr lang="en-AU" sz="1600" dirty="0" smtClean="0">
                <a:solidFill>
                  <a:srgbClr val="000000"/>
                </a:solidFill>
                <a:ea typeface="Calibri" panose="020F0502020204030204" pitchFamily="34" charset="0"/>
                <a:cs typeface="Times New Roman" panose="02020603050405020304" pitchFamily="18" charset="0"/>
              </a:rPr>
              <a:t>Terrestrial Reference </a:t>
            </a:r>
            <a:r>
              <a:rPr lang="en-AU" sz="1600" dirty="0">
                <a:solidFill>
                  <a:srgbClr val="000000"/>
                </a:solidFill>
                <a:ea typeface="Calibri" panose="020F0502020204030204" pitchFamily="34" charset="0"/>
                <a:cs typeface="Times New Roman" panose="02020603050405020304" pitchFamily="18" charset="0"/>
              </a:rPr>
              <a:t>Frame</a:t>
            </a:r>
            <a:endParaRPr lang="en-AU" sz="1100" dirty="0">
              <a:ea typeface="Calibri" panose="020F0502020204030204" pitchFamily="34" charset="0"/>
              <a:cs typeface="Times New Roman" panose="02020603050405020304" pitchFamily="18" charset="0"/>
            </a:endParaRPr>
          </a:p>
        </p:txBody>
      </p:sp>
      <p:sp>
        <p:nvSpPr>
          <p:cNvPr id="68" name="Rectangle 67"/>
          <p:cNvSpPr/>
          <p:nvPr/>
        </p:nvSpPr>
        <p:spPr>
          <a:xfrm>
            <a:off x="3946510" y="1489231"/>
            <a:ext cx="696794" cy="400110"/>
          </a:xfrm>
          <a:prstGeom prst="rect">
            <a:avLst/>
          </a:prstGeom>
          <a:noFill/>
        </p:spPr>
        <p:txBody>
          <a:bodyPr wrap="none" lIns="91440" tIns="45720" rIns="91440" bIns="45720">
            <a:spAutoFit/>
          </a:bodyPr>
          <a:lstStyle/>
          <a:p>
            <a:pPr algn="ctr"/>
            <a:r>
              <a:rPr lang="en-US" sz="2000" dirty="0" smtClean="0">
                <a:ln w="10160">
                  <a:solidFill>
                    <a:schemeClr val="tx1"/>
                  </a:solidFill>
                  <a:prstDash val="solid"/>
                </a:ln>
              </a:rPr>
              <a:t>ATRF</a:t>
            </a:r>
            <a:endParaRPr lang="en-US" sz="2400" dirty="0">
              <a:ln w="10160">
                <a:solidFill>
                  <a:schemeClr val="tx1"/>
                </a:solidFill>
                <a:prstDash val="solid"/>
              </a:ln>
            </a:endParaRPr>
          </a:p>
        </p:txBody>
      </p:sp>
      <p:sp>
        <p:nvSpPr>
          <p:cNvPr id="42" name="Rounded Rectangle 41"/>
          <p:cNvSpPr/>
          <p:nvPr/>
        </p:nvSpPr>
        <p:spPr>
          <a:xfrm>
            <a:off x="1642686" y="2132161"/>
            <a:ext cx="208967" cy="678153"/>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ounded Rectangle 45"/>
          <p:cNvSpPr/>
          <p:nvPr/>
        </p:nvSpPr>
        <p:spPr>
          <a:xfrm>
            <a:off x="1949088" y="2132161"/>
            <a:ext cx="208967" cy="678153"/>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ounded Rectangle 48"/>
          <p:cNvSpPr/>
          <p:nvPr/>
        </p:nvSpPr>
        <p:spPr>
          <a:xfrm>
            <a:off x="1642686" y="4693470"/>
            <a:ext cx="208967" cy="678153"/>
          </a:xfrm>
          <a:prstGeom prst="roundRect">
            <a:avLst/>
          </a:prstGeom>
          <a:solidFill>
            <a:srgbClr val="598F3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ounded Rectangle 50"/>
          <p:cNvSpPr/>
          <p:nvPr/>
        </p:nvSpPr>
        <p:spPr>
          <a:xfrm>
            <a:off x="1949088" y="4693470"/>
            <a:ext cx="208967" cy="678153"/>
          </a:xfrm>
          <a:prstGeom prst="roundRect">
            <a:avLst/>
          </a:prstGeom>
          <a:solidFill>
            <a:srgbClr val="598F3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7113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56" presetClass="path" presetSubtype="0" accel="50000" decel="50000" fill="hold" nodeType="clickEffect">
                                  <p:stCondLst>
                                    <p:cond delay="0"/>
                                  </p:stCondLst>
                                  <p:childTnLst>
                                    <p:animMotion origin="layout" path="M 3.33333E-6 -3.33333E-6 L 0.08203 -0.03564 " pathEditMode="relative" rAng="0" ptsTypes="AA">
                                      <p:cBhvr>
                                        <p:cTn id="54" dur="2000" fill="hold"/>
                                        <p:tgtEl>
                                          <p:spTgt spid="45"/>
                                        </p:tgtEl>
                                        <p:attrNameLst>
                                          <p:attrName>ppt_x</p:attrName>
                                          <p:attrName>ppt_y</p:attrName>
                                        </p:attrNameLst>
                                      </p:cBhvr>
                                      <p:rCtr x="4102" y="-1782"/>
                                    </p:animMotion>
                                  </p:childTnLst>
                                </p:cTn>
                              </p:par>
                              <p:par>
                                <p:cTn id="55" presetID="10"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56"/>
                                        </p:tgtEl>
                                      </p:cBhvr>
                                    </p:animEffect>
                                    <p:set>
                                      <p:cBhvr>
                                        <p:cTn id="77" dur="1" fill="hold">
                                          <p:stCondLst>
                                            <p:cond delay="499"/>
                                          </p:stCondLst>
                                        </p:cTn>
                                        <p:tgtEl>
                                          <p:spTgt spid="5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0"/>
                                        </p:tgtEl>
                                      </p:cBhvr>
                                    </p:animEffect>
                                    <p:set>
                                      <p:cBhvr>
                                        <p:cTn id="89" dur="1" fill="hold">
                                          <p:stCondLst>
                                            <p:cond delay="499"/>
                                          </p:stCondLst>
                                        </p:cTn>
                                        <p:tgtEl>
                                          <p:spTgt spid="3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6"/>
                                        </p:tgtEl>
                                      </p:cBhvr>
                                    </p:animEffect>
                                    <p:set>
                                      <p:cBhvr>
                                        <p:cTn id="107" dur="1" fill="hold">
                                          <p:stCondLst>
                                            <p:cond delay="499"/>
                                          </p:stCondLst>
                                        </p:cTn>
                                        <p:tgtEl>
                                          <p:spTgt spid="36"/>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3"/>
                                        </p:tgtEl>
                                      </p:cBhvr>
                                    </p:animEffect>
                                    <p:set>
                                      <p:cBhvr>
                                        <p:cTn id="113" dur="1" fill="hold">
                                          <p:stCondLst>
                                            <p:cond delay="499"/>
                                          </p:stCondLst>
                                        </p:cTn>
                                        <p:tgtEl>
                                          <p:spTgt spid="43"/>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40"/>
                                        </p:tgtEl>
                                      </p:cBhvr>
                                    </p:animEffect>
                                    <p:set>
                                      <p:cBhvr>
                                        <p:cTn id="119" dur="1" fill="hold">
                                          <p:stCondLst>
                                            <p:cond delay="499"/>
                                          </p:stCondLst>
                                        </p:cTn>
                                        <p:tgtEl>
                                          <p:spTgt spid="40"/>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fade">
                                      <p:cBhvr>
                                        <p:cTn id="124" dur="500"/>
                                        <p:tgtEl>
                                          <p:spTgt spid="50"/>
                                        </p:tgtEl>
                                      </p:cBhvr>
                                    </p:animEffect>
                                  </p:childTnLst>
                                </p:cTn>
                              </p:par>
                              <p:par>
                                <p:cTn id="125" presetID="10" presetClass="entr" presetSubtype="0"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500"/>
                                        <p:tgtEl>
                                          <p:spTgt spid="50"/>
                                        </p:tgtEl>
                                      </p:cBhvr>
                                    </p:animEffect>
                                  </p:childTnLst>
                                </p:cTn>
                              </p:par>
                              <p:par>
                                <p:cTn id="128" presetID="10" presetClass="entr" presetSubtype="0" fill="hold"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par>
                                <p:cTn id="134" presetID="10" presetClass="entr" presetSubtype="0" fill="hold"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fade">
                                      <p:cBhvr>
                                        <p:cTn id="136" dur="500"/>
                                        <p:tgtEl>
                                          <p:spTgt spid="5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500"/>
                                        <p:tgtEl>
                                          <p:spTgt spid="68"/>
                                        </p:tgtEl>
                                      </p:cBhvr>
                                    </p:animEffect>
                                  </p:childTnLst>
                                </p:cTn>
                              </p:par>
                              <p:par>
                                <p:cTn id="140" presetID="10" presetClass="entr" presetSubtype="0" fill="hold"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Effect transition="in" filter="fade">
                                      <p:cBhvr>
                                        <p:cTn id="145" dur="500"/>
                                        <p:tgtEl>
                                          <p:spTgt spid="67"/>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7"/>
                                        </p:tgtEl>
                                        <p:attrNameLst>
                                          <p:attrName>style.visibility</p:attrName>
                                        </p:attrNameLst>
                                      </p:cBhvr>
                                      <p:to>
                                        <p:strVal val="visible"/>
                                      </p:to>
                                    </p:set>
                                    <p:animEffect transition="in" filter="fade">
                                      <p:cBhvr>
                                        <p:cTn id="15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0" grpId="0"/>
      <p:bldP spid="40" grpId="1"/>
      <p:bldP spid="47" grpId="0"/>
      <p:bldP spid="25" grpId="0"/>
      <p:bldP spid="56" grpId="0"/>
      <p:bldP spid="56" grpId="1"/>
      <p:bldP spid="57" grpId="0"/>
      <p:bldP spid="57" grpId="1"/>
      <p:bldP spid="60" grpId="0" animBg="1"/>
      <p:bldP spid="62" grpId="0"/>
      <p:bldP spid="63" grpId="0"/>
      <p:bldP spid="67" grpId="0"/>
      <p:bldP spid="68" grpId="0"/>
      <p:bldP spid="42"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GDA2020 and ATRF</a:t>
            </a:r>
            <a:endParaRPr lang="en-AU" dirty="0"/>
          </a:p>
        </p:txBody>
      </p:sp>
      <p:pic>
        <p:nvPicPr>
          <p:cNvPr id="1026" name="Picture 2" descr="Too complex to descri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2" y="1095376"/>
            <a:ext cx="9839325" cy="47815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625089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2478359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67333" y="-53161"/>
            <a:ext cx="10515600" cy="920751"/>
          </a:xfrm>
          <a:prstGeom prst="rect">
            <a:avLst/>
          </a:prstGeom>
          <a:noFill/>
        </p:spPr>
        <p:txBody>
          <a:bodyPr vert="horz" lIns="121920" tIns="60960" rIns="121920" bIns="60960" rtlCol="0" anchor="ctr">
            <a:noAutofit/>
          </a:bodyPr>
          <a:lstStyle>
            <a:lvl1pPr algn="l" defTabSz="685800" rtl="0" eaLnBrk="1" latinLnBrk="0" hangingPunct="1">
              <a:lnSpc>
                <a:spcPct val="90000"/>
              </a:lnSpc>
              <a:spcBef>
                <a:spcPct val="0"/>
              </a:spcBef>
              <a:buNone/>
              <a:defRPr sz="2700" b="1" kern="1200">
                <a:solidFill>
                  <a:srgbClr val="008266"/>
                </a:solidFill>
                <a:latin typeface="+mn-lt"/>
                <a:ea typeface="+mj-ea"/>
                <a:cs typeface="+mj-cs"/>
              </a:defRPr>
            </a:lvl1pPr>
          </a:lstStyle>
          <a:p>
            <a:pPr defTabSz="914400">
              <a:defRPr/>
            </a:pPr>
            <a:r>
              <a:rPr lang="en-AU" sz="3600" dirty="0"/>
              <a:t>Australian Height Datum</a:t>
            </a:r>
          </a:p>
        </p:txBody>
      </p:sp>
      <p:pic>
        <p:nvPicPr>
          <p:cNvPr id="15" name="Picture 2"/>
          <p:cNvPicPr>
            <a:picLocks noChangeAspect="1" noChangeArrowheads="1"/>
          </p:cNvPicPr>
          <p:nvPr/>
        </p:nvPicPr>
        <p:blipFill>
          <a:blip r:embed="rId3" cstate="print"/>
          <a:srcRect/>
          <a:stretch>
            <a:fillRect/>
          </a:stretch>
        </p:blipFill>
        <p:spPr bwMode="auto">
          <a:xfrm>
            <a:off x="202401" y="818565"/>
            <a:ext cx="5669723" cy="4892915"/>
          </a:xfrm>
          <a:prstGeom prst="rect">
            <a:avLst/>
          </a:prstGeom>
          <a:noFill/>
          <a:ln w="9525">
            <a:noFill/>
            <a:miter lim="800000"/>
            <a:headEnd/>
            <a:tailEnd/>
          </a:ln>
        </p:spPr>
      </p:pic>
      <p:sp>
        <p:nvSpPr>
          <p:cNvPr id="25" name="Rectangle 24"/>
          <p:cNvSpPr/>
          <p:nvPr/>
        </p:nvSpPr>
        <p:spPr>
          <a:xfrm>
            <a:off x="8668671" y="1591627"/>
            <a:ext cx="2185745" cy="882678"/>
          </a:xfrm>
          <a:prstGeom prst="rect">
            <a:avLst/>
          </a:prstGeom>
        </p:spPr>
        <p:txBody>
          <a:bodyPr wrap="square">
            <a:spAutoFit/>
          </a:bodyPr>
          <a:lstStyle/>
          <a:p>
            <a:pPr algn="ctr" defTabSz="914377">
              <a:lnSpc>
                <a:spcPct val="107000"/>
              </a:lnSpc>
              <a:spcAft>
                <a:spcPts val="800"/>
              </a:spcAft>
              <a:defRPr/>
            </a:pPr>
            <a:r>
              <a:rPr lang="en-AU" sz="2400" kern="0" dirty="0">
                <a:solidFill>
                  <a:srgbClr val="000000"/>
                </a:solidFill>
                <a:latin typeface="Calibri" panose="020F0502020204030204"/>
                <a:ea typeface="Calibri" panose="020F0502020204030204" pitchFamily="34" charset="0"/>
                <a:cs typeface="Times New Roman" panose="02020603050405020304" pitchFamily="18" charset="0"/>
              </a:rPr>
              <a:t>Australian Height Datum</a:t>
            </a:r>
            <a:endParaRPr lang="en-AU" sz="1600" kern="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26" name="Rectangle 25"/>
          <p:cNvSpPr/>
          <p:nvPr/>
        </p:nvSpPr>
        <p:spPr>
          <a:xfrm>
            <a:off x="7538836" y="833714"/>
            <a:ext cx="838692" cy="523220"/>
          </a:xfrm>
          <a:prstGeom prst="rect">
            <a:avLst/>
          </a:prstGeom>
          <a:noFill/>
        </p:spPr>
        <p:txBody>
          <a:bodyPr wrap="none" lIns="91440" tIns="45720" rIns="91440" bIns="45720">
            <a:spAutoFit/>
          </a:bodyPr>
          <a:lstStyle/>
          <a:p>
            <a:pPr algn="ctr" defTabSz="914377">
              <a:defRPr/>
            </a:pPr>
            <a:r>
              <a:rPr lang="en-US" sz="2800" kern="0" dirty="0">
                <a:ln w="10160">
                  <a:solidFill>
                    <a:prstClr val="black"/>
                  </a:solidFill>
                  <a:prstDash val="solid"/>
                </a:ln>
                <a:solidFill>
                  <a:prstClr val="black"/>
                </a:solidFill>
                <a:latin typeface="Calibri" panose="020F0502020204030204"/>
              </a:rPr>
              <a:t>AHD</a:t>
            </a:r>
          </a:p>
        </p:txBody>
      </p:sp>
      <p:grpSp>
        <p:nvGrpSpPr>
          <p:cNvPr id="2" name="Group 1"/>
          <p:cNvGrpSpPr/>
          <p:nvPr/>
        </p:nvGrpSpPr>
        <p:grpSpPr>
          <a:xfrm>
            <a:off x="7078233" y="1356934"/>
            <a:ext cx="2304499" cy="2711484"/>
            <a:chOff x="8515901" y="1151525"/>
            <a:chExt cx="1497003" cy="1738508"/>
          </a:xfrm>
        </p:grpSpPr>
        <p:sp>
          <p:nvSpPr>
            <p:cNvPr id="24" name="Oval 23"/>
            <p:cNvSpPr/>
            <p:nvPr/>
          </p:nvSpPr>
          <p:spPr>
            <a:xfrm>
              <a:off x="8612644" y="1151525"/>
              <a:ext cx="935999" cy="900001"/>
            </a:xfrm>
            <a:prstGeom prst="ellipse">
              <a:avLst/>
            </a:prstGeom>
            <a:noFill/>
            <a:ln w="571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defRPr/>
              </a:pPr>
              <a:endParaRPr lang="en-AU" sz="1000" kern="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27" name="Oval 26"/>
            <p:cNvSpPr/>
            <p:nvPr/>
          </p:nvSpPr>
          <p:spPr>
            <a:xfrm>
              <a:off x="8728708" y="1262787"/>
              <a:ext cx="719999" cy="684000"/>
            </a:xfrm>
            <a:prstGeom prst="ellipse">
              <a:avLst/>
            </a:prstGeom>
            <a:solidFill>
              <a:srgbClr val="ED7D31"/>
            </a:solidFill>
            <a:ln w="12700" cap="flat" cmpd="sng" algn="ctr">
              <a:noFill/>
              <a:prstDash val="solid"/>
              <a:miter lim="800000"/>
            </a:ln>
            <a:effectLst/>
          </p:spPr>
          <p:txBody>
            <a:bodyPr rtlCol="0" anchor="ctr"/>
            <a:lstStyle/>
            <a:p>
              <a:pPr algn="ctr" defTabSz="914377">
                <a:defRPr/>
              </a:pPr>
              <a:endParaRPr lang="en-AU" kern="0">
                <a:solidFill>
                  <a:prstClr val="white"/>
                </a:solidFill>
                <a:latin typeface="Calibri" panose="020F0502020204030204"/>
              </a:endParaRPr>
            </a:p>
          </p:txBody>
        </p:sp>
        <p:sp>
          <p:nvSpPr>
            <p:cNvPr id="28" name="Arc 27"/>
            <p:cNvSpPr/>
            <p:nvPr/>
          </p:nvSpPr>
          <p:spPr>
            <a:xfrm rot="18816407">
              <a:off x="8635190" y="1512318"/>
              <a:ext cx="1258426" cy="1497003"/>
            </a:xfrm>
            <a:prstGeom prst="arc">
              <a:avLst>
                <a:gd name="adj1" fmla="val 16200000"/>
                <a:gd name="adj2" fmla="val 20082748"/>
              </a:avLst>
            </a:prstGeom>
            <a:noFill/>
            <a:ln w="38100" cap="flat" cmpd="sng" algn="ctr">
              <a:solidFill>
                <a:sysClr val="window" lastClr="FFFFFF"/>
              </a:solidFill>
              <a:prstDash val="solid"/>
              <a:miter lim="800000"/>
            </a:ln>
            <a:effectLst/>
          </p:spPr>
          <p:txBody>
            <a:bodyPr rtlCol="0" anchor="ctr"/>
            <a:lstStyle/>
            <a:p>
              <a:pPr algn="ctr" defTabSz="914377">
                <a:defRPr/>
              </a:pPr>
              <a:endParaRPr lang="en-AU" kern="0">
                <a:solidFill>
                  <a:prstClr val="black"/>
                </a:solidFill>
                <a:latin typeface="Calibri" panose="020F0502020204030204"/>
              </a:endParaRPr>
            </a:p>
          </p:txBody>
        </p:sp>
      </p:grpSp>
      <p:sp>
        <p:nvSpPr>
          <p:cNvPr id="29" name="Rectangle 6"/>
          <p:cNvSpPr>
            <a:spLocks noChangeArrowheads="1"/>
          </p:cNvSpPr>
          <p:nvPr/>
        </p:nvSpPr>
        <p:spPr bwMode="auto">
          <a:xfrm>
            <a:off x="6802267" y="3276200"/>
            <a:ext cx="4924277" cy="238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Optima" charset="0"/>
              </a:defRPr>
            </a:lvl1pPr>
            <a:lvl2pPr marL="742950" indent="-285750">
              <a:defRPr sz="1400">
                <a:solidFill>
                  <a:schemeClr val="tx1"/>
                </a:solidFill>
                <a:latin typeface="Optima" charset="0"/>
              </a:defRPr>
            </a:lvl2pPr>
            <a:lvl3pPr marL="1143000" indent="-228600">
              <a:defRPr sz="1400">
                <a:solidFill>
                  <a:schemeClr val="tx1"/>
                </a:solidFill>
                <a:latin typeface="Optima" charset="0"/>
              </a:defRPr>
            </a:lvl3pPr>
            <a:lvl4pPr marL="1600200" indent="-228600">
              <a:defRPr sz="1400">
                <a:solidFill>
                  <a:schemeClr val="tx1"/>
                </a:solidFill>
                <a:latin typeface="Optima" charset="0"/>
              </a:defRPr>
            </a:lvl4pPr>
            <a:lvl5pPr marL="2057400" indent="-228600">
              <a:defRPr sz="1400">
                <a:solidFill>
                  <a:schemeClr val="tx1"/>
                </a:solidFill>
                <a:latin typeface="Optima" charset="0"/>
              </a:defRPr>
            </a:lvl5pPr>
            <a:lvl6pPr marL="2514600" indent="-228600" eaLnBrk="0" fontAlgn="base" hangingPunct="0">
              <a:spcBef>
                <a:spcPct val="0"/>
              </a:spcBef>
              <a:spcAft>
                <a:spcPct val="0"/>
              </a:spcAft>
              <a:defRPr sz="1400">
                <a:solidFill>
                  <a:schemeClr val="tx1"/>
                </a:solidFill>
                <a:latin typeface="Optima" charset="0"/>
              </a:defRPr>
            </a:lvl6pPr>
            <a:lvl7pPr marL="2971800" indent="-228600" eaLnBrk="0" fontAlgn="base" hangingPunct="0">
              <a:spcBef>
                <a:spcPct val="0"/>
              </a:spcBef>
              <a:spcAft>
                <a:spcPct val="0"/>
              </a:spcAft>
              <a:defRPr sz="1400">
                <a:solidFill>
                  <a:schemeClr val="tx1"/>
                </a:solidFill>
                <a:latin typeface="Optima" charset="0"/>
              </a:defRPr>
            </a:lvl7pPr>
            <a:lvl8pPr marL="3429000" indent="-228600" eaLnBrk="0" fontAlgn="base" hangingPunct="0">
              <a:spcBef>
                <a:spcPct val="0"/>
              </a:spcBef>
              <a:spcAft>
                <a:spcPct val="0"/>
              </a:spcAft>
              <a:defRPr sz="1400">
                <a:solidFill>
                  <a:schemeClr val="tx1"/>
                </a:solidFill>
                <a:latin typeface="Optima" charset="0"/>
              </a:defRPr>
            </a:lvl8pPr>
            <a:lvl9pPr marL="3886200" indent="-228600" eaLnBrk="0" fontAlgn="base" hangingPunct="0">
              <a:spcBef>
                <a:spcPct val="0"/>
              </a:spcBef>
              <a:spcAft>
                <a:spcPct val="0"/>
              </a:spcAft>
              <a:defRPr sz="1400">
                <a:solidFill>
                  <a:schemeClr val="tx1"/>
                </a:solidFill>
                <a:latin typeface="Optima" charset="0"/>
              </a:defRPr>
            </a:lvl9pPr>
          </a:lstStyle>
          <a:p>
            <a:pPr marL="285744" indent="-285744" defTabSz="914377" eaLnBrk="0" fontAlgn="base" hangingPunct="0">
              <a:spcBef>
                <a:spcPct val="0"/>
              </a:spcBef>
              <a:spcAft>
                <a:spcPct val="0"/>
              </a:spcAft>
              <a:buFont typeface="Arial"/>
              <a:buChar char="•"/>
              <a:defRPr/>
            </a:pPr>
            <a:r>
              <a:rPr lang="en-AU" altLang="en-US" sz="2133" dirty="0">
                <a:solidFill>
                  <a:srgbClr val="4D4D4F">
                    <a:lumMod val="50000"/>
                  </a:srgbClr>
                </a:solidFill>
                <a:latin typeface="Calibri" panose="020F0502020204030204" pitchFamily="34" charset="0"/>
                <a:cs typeface="Calibri" panose="020F0502020204030204" pitchFamily="34" charset="0"/>
              </a:rPr>
              <a:t>Mean sea level (MSL) observed at 30 tide gauges from 1966-1968</a:t>
            </a:r>
          </a:p>
          <a:p>
            <a:pPr marL="285744" indent="-285744" defTabSz="914377" eaLnBrk="0" fontAlgn="base" hangingPunct="0">
              <a:spcBef>
                <a:spcPct val="0"/>
              </a:spcBef>
              <a:spcAft>
                <a:spcPct val="0"/>
              </a:spcAft>
              <a:buFont typeface="Arial"/>
              <a:buChar char="•"/>
              <a:defRPr/>
            </a:pPr>
            <a:r>
              <a:rPr lang="en-AU" altLang="en-US" sz="2133" dirty="0">
                <a:solidFill>
                  <a:srgbClr val="4D4D4F">
                    <a:lumMod val="50000"/>
                  </a:srgbClr>
                </a:solidFill>
                <a:latin typeface="Calibri" panose="020F0502020204030204" pitchFamily="34" charset="0"/>
                <a:cs typeface="Calibri" panose="020F0502020204030204" pitchFamily="34" charset="0"/>
              </a:rPr>
              <a:t>MSL = 0.000 m AHD</a:t>
            </a:r>
          </a:p>
          <a:p>
            <a:pPr marL="285744" indent="-285744" defTabSz="914377" eaLnBrk="0" fontAlgn="base" hangingPunct="0">
              <a:spcBef>
                <a:spcPct val="0"/>
              </a:spcBef>
              <a:spcAft>
                <a:spcPct val="0"/>
              </a:spcAft>
              <a:buFont typeface="Arial"/>
              <a:buChar char="•"/>
              <a:defRPr/>
            </a:pPr>
            <a:r>
              <a:rPr lang="en-AU" altLang="en-US" sz="2133" dirty="0">
                <a:solidFill>
                  <a:srgbClr val="4D4D4F">
                    <a:lumMod val="50000"/>
                  </a:srgbClr>
                </a:solidFill>
                <a:latin typeface="Calibri" panose="020F0502020204030204" pitchFamily="34" charset="0"/>
                <a:cs typeface="Calibri" panose="020F0502020204030204" pitchFamily="34" charset="0"/>
              </a:rPr>
              <a:t>Over 200,000 km of levelling to transfer heights</a:t>
            </a:r>
          </a:p>
          <a:p>
            <a:pPr marL="285744" indent="-285744" defTabSz="914377" eaLnBrk="0" fontAlgn="base" hangingPunct="0">
              <a:spcBef>
                <a:spcPct val="0"/>
              </a:spcBef>
              <a:spcAft>
                <a:spcPct val="0"/>
              </a:spcAft>
              <a:buFont typeface="Arial"/>
              <a:buChar char="•"/>
              <a:defRPr/>
            </a:pPr>
            <a:r>
              <a:rPr lang="en-AU" altLang="en-US" sz="2133" dirty="0">
                <a:solidFill>
                  <a:srgbClr val="4D4D4F">
                    <a:lumMod val="50000"/>
                  </a:srgbClr>
                </a:solidFill>
                <a:latin typeface="Calibri" panose="020F0502020204030204" pitchFamily="34" charset="0"/>
                <a:cs typeface="Calibri" panose="020F0502020204030204" pitchFamily="34" charset="0"/>
              </a:rPr>
              <a:t>AHD ≠ MSL</a:t>
            </a:r>
          </a:p>
          <a:p>
            <a:pPr marL="285744" indent="-285744" defTabSz="914377" eaLnBrk="0" fontAlgn="base" hangingPunct="0">
              <a:spcBef>
                <a:spcPct val="0"/>
              </a:spcBef>
              <a:spcAft>
                <a:spcPct val="0"/>
              </a:spcAft>
              <a:buFont typeface="Arial"/>
              <a:buChar char="•"/>
              <a:defRPr/>
            </a:pPr>
            <a:r>
              <a:rPr lang="en-AU" altLang="en-US" sz="2133" dirty="0">
                <a:solidFill>
                  <a:srgbClr val="4D4D4F">
                    <a:lumMod val="50000"/>
                  </a:srgbClr>
                </a:solidFill>
                <a:latin typeface="Calibri" panose="020F0502020204030204" pitchFamily="34" charset="0"/>
                <a:cs typeface="Calibri" panose="020F0502020204030204" pitchFamily="34" charset="0"/>
              </a:rPr>
              <a:t>AHD ≠ geoid</a:t>
            </a:r>
            <a:endParaRPr lang="en-AU" altLang="en-US" sz="1600" b="1" dirty="0">
              <a:solidFill>
                <a:srgbClr val="4D4D4F">
                  <a:lumMod val="50000"/>
                </a:srgbClr>
              </a:solidFill>
              <a:latin typeface="Calibri" panose="020F0502020204030204" pitchFamily="34" charset="0"/>
              <a:cs typeface="Calibri" panose="020F0502020204030204" pitchFamily="34" charset="0"/>
            </a:endParaRPr>
          </a:p>
        </p:txBody>
      </p:sp>
      <p:sp>
        <p:nvSpPr>
          <p:cNvPr id="12" name="Rectangle 11"/>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189534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825551" y="130324"/>
            <a:ext cx="8229600" cy="492443"/>
          </a:xfrm>
        </p:spPr>
        <p:txBody>
          <a:bodyPr>
            <a:normAutofit fontScale="90000"/>
          </a:bodyPr>
          <a:lstStyle/>
          <a:p>
            <a:r>
              <a:rPr lang="en-AU" altLang="en-US" dirty="0" smtClean="0"/>
              <a:t>The cause of the geoid </a:t>
            </a:r>
            <a:r>
              <a:rPr lang="mr-IN" altLang="en-US" dirty="0" smtClean="0"/>
              <a:t>–</a:t>
            </a:r>
            <a:r>
              <a:rPr lang="en-AU" altLang="en-US" dirty="0" smtClean="0"/>
              <a:t> AHD offset</a:t>
            </a: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l="1530" t="5751" r="24480" b="50066"/>
          <a:stretch>
            <a:fillRect/>
          </a:stretch>
        </p:blipFill>
        <p:spPr bwMode="auto">
          <a:xfrm>
            <a:off x="936971" y="753092"/>
            <a:ext cx="10327824" cy="54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5"/>
          <p:cNvSpPr txBox="1">
            <a:spLocks noChangeArrowheads="1"/>
          </p:cNvSpPr>
          <p:nvPr/>
        </p:nvSpPr>
        <p:spPr bwMode="auto">
          <a:xfrm>
            <a:off x="9482191" y="5835914"/>
            <a:ext cx="178260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Optima" charset="0"/>
              </a:defRPr>
            </a:lvl1pPr>
            <a:lvl2pPr marL="742950" indent="-285750">
              <a:defRPr sz="1400">
                <a:solidFill>
                  <a:schemeClr val="tx1"/>
                </a:solidFill>
                <a:latin typeface="Optima" charset="0"/>
              </a:defRPr>
            </a:lvl2pPr>
            <a:lvl3pPr marL="1143000" indent="-228600">
              <a:defRPr sz="1400">
                <a:solidFill>
                  <a:schemeClr val="tx1"/>
                </a:solidFill>
                <a:latin typeface="Optima" charset="0"/>
              </a:defRPr>
            </a:lvl3pPr>
            <a:lvl4pPr marL="1600200" indent="-228600">
              <a:defRPr sz="1400">
                <a:solidFill>
                  <a:schemeClr val="tx1"/>
                </a:solidFill>
                <a:latin typeface="Optima" charset="0"/>
              </a:defRPr>
            </a:lvl4pPr>
            <a:lvl5pPr marL="2057400" indent="-228600">
              <a:defRPr sz="1400">
                <a:solidFill>
                  <a:schemeClr val="tx1"/>
                </a:solidFill>
                <a:latin typeface="Optima" charset="0"/>
              </a:defRPr>
            </a:lvl5pPr>
            <a:lvl6pPr marL="2514600" indent="-228600" eaLnBrk="0" fontAlgn="base" hangingPunct="0">
              <a:spcBef>
                <a:spcPct val="0"/>
              </a:spcBef>
              <a:spcAft>
                <a:spcPct val="0"/>
              </a:spcAft>
              <a:defRPr sz="1400">
                <a:solidFill>
                  <a:schemeClr val="tx1"/>
                </a:solidFill>
                <a:latin typeface="Optima" charset="0"/>
              </a:defRPr>
            </a:lvl6pPr>
            <a:lvl7pPr marL="2971800" indent="-228600" eaLnBrk="0" fontAlgn="base" hangingPunct="0">
              <a:spcBef>
                <a:spcPct val="0"/>
              </a:spcBef>
              <a:spcAft>
                <a:spcPct val="0"/>
              </a:spcAft>
              <a:defRPr sz="1400">
                <a:solidFill>
                  <a:schemeClr val="tx1"/>
                </a:solidFill>
                <a:latin typeface="Optima" charset="0"/>
              </a:defRPr>
            </a:lvl7pPr>
            <a:lvl8pPr marL="3429000" indent="-228600" eaLnBrk="0" fontAlgn="base" hangingPunct="0">
              <a:spcBef>
                <a:spcPct val="0"/>
              </a:spcBef>
              <a:spcAft>
                <a:spcPct val="0"/>
              </a:spcAft>
              <a:defRPr sz="1400">
                <a:solidFill>
                  <a:schemeClr val="tx1"/>
                </a:solidFill>
                <a:latin typeface="Optima" charset="0"/>
              </a:defRPr>
            </a:lvl8pPr>
            <a:lvl9pPr marL="3886200" indent="-228600" eaLnBrk="0" fontAlgn="base" hangingPunct="0">
              <a:spcBef>
                <a:spcPct val="0"/>
              </a:spcBef>
              <a:spcAft>
                <a:spcPct val="0"/>
              </a:spcAft>
              <a:defRPr sz="1400">
                <a:solidFill>
                  <a:schemeClr val="tx1"/>
                </a:solidFill>
                <a:latin typeface="Optima" charset="0"/>
              </a:defRPr>
            </a:lvl9pPr>
          </a:lstStyle>
          <a:p>
            <a:pPr defTabSz="914377" eaLnBrk="0" fontAlgn="base" hangingPunct="0">
              <a:spcBef>
                <a:spcPct val="0"/>
              </a:spcBef>
              <a:spcAft>
                <a:spcPct val="0"/>
              </a:spcAft>
            </a:pPr>
            <a:r>
              <a:rPr lang="en-AU" altLang="en-US" b="1" dirty="0" smtClean="0">
                <a:solidFill>
                  <a:srgbClr val="FFFFFF"/>
                </a:solidFill>
              </a:rPr>
              <a:t>Source: NASA JPL</a:t>
            </a:r>
            <a:endParaRPr lang="en-AU" altLang="en-US" b="1" dirty="0">
              <a:solidFill>
                <a:srgbClr val="FFFFFF"/>
              </a:solidFill>
            </a:endParaRPr>
          </a:p>
        </p:txBody>
      </p:sp>
      <p:sp>
        <p:nvSpPr>
          <p:cNvPr id="27" name="Rectangle 4"/>
          <p:cNvSpPr>
            <a:spLocks noChangeArrowheads="1"/>
          </p:cNvSpPr>
          <p:nvPr/>
        </p:nvSpPr>
        <p:spPr bwMode="auto">
          <a:xfrm>
            <a:off x="5724605" y="1013741"/>
            <a:ext cx="5273062" cy="3139321"/>
          </a:xfrm>
          <a:prstGeom prst="rect">
            <a:avLst/>
          </a:prstGeom>
          <a:solidFill>
            <a:schemeClr val="tx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Optima" charset="0"/>
              </a:defRPr>
            </a:lvl1pPr>
            <a:lvl2pPr marL="742950" indent="-285750">
              <a:defRPr sz="1400">
                <a:solidFill>
                  <a:schemeClr val="tx1"/>
                </a:solidFill>
                <a:latin typeface="Optima" charset="0"/>
              </a:defRPr>
            </a:lvl2pPr>
            <a:lvl3pPr marL="1143000" indent="-228600">
              <a:defRPr sz="1400">
                <a:solidFill>
                  <a:schemeClr val="tx1"/>
                </a:solidFill>
                <a:latin typeface="Optima" charset="0"/>
              </a:defRPr>
            </a:lvl3pPr>
            <a:lvl4pPr marL="1600200" indent="-228600">
              <a:defRPr sz="1400">
                <a:solidFill>
                  <a:schemeClr val="tx1"/>
                </a:solidFill>
                <a:latin typeface="Optima" charset="0"/>
              </a:defRPr>
            </a:lvl4pPr>
            <a:lvl5pPr marL="2057400" indent="-228600">
              <a:defRPr sz="1400">
                <a:solidFill>
                  <a:schemeClr val="tx1"/>
                </a:solidFill>
                <a:latin typeface="Optima" charset="0"/>
              </a:defRPr>
            </a:lvl5pPr>
            <a:lvl6pPr marL="2514600" indent="-228600" eaLnBrk="0" fontAlgn="base" hangingPunct="0">
              <a:spcBef>
                <a:spcPct val="0"/>
              </a:spcBef>
              <a:spcAft>
                <a:spcPct val="0"/>
              </a:spcAft>
              <a:defRPr sz="1400">
                <a:solidFill>
                  <a:schemeClr val="tx1"/>
                </a:solidFill>
                <a:latin typeface="Optima" charset="0"/>
              </a:defRPr>
            </a:lvl6pPr>
            <a:lvl7pPr marL="2971800" indent="-228600" eaLnBrk="0" fontAlgn="base" hangingPunct="0">
              <a:spcBef>
                <a:spcPct val="0"/>
              </a:spcBef>
              <a:spcAft>
                <a:spcPct val="0"/>
              </a:spcAft>
              <a:defRPr sz="1400">
                <a:solidFill>
                  <a:schemeClr val="tx1"/>
                </a:solidFill>
                <a:latin typeface="Optima" charset="0"/>
              </a:defRPr>
            </a:lvl7pPr>
            <a:lvl8pPr marL="3429000" indent="-228600" eaLnBrk="0" fontAlgn="base" hangingPunct="0">
              <a:spcBef>
                <a:spcPct val="0"/>
              </a:spcBef>
              <a:spcAft>
                <a:spcPct val="0"/>
              </a:spcAft>
              <a:defRPr sz="1400">
                <a:solidFill>
                  <a:schemeClr val="tx1"/>
                </a:solidFill>
                <a:latin typeface="Optima" charset="0"/>
              </a:defRPr>
            </a:lvl8pPr>
            <a:lvl9pPr marL="3886200" indent="-228600" eaLnBrk="0" fontAlgn="base" hangingPunct="0">
              <a:spcBef>
                <a:spcPct val="0"/>
              </a:spcBef>
              <a:spcAft>
                <a:spcPct val="0"/>
              </a:spcAft>
              <a:defRPr sz="1400">
                <a:solidFill>
                  <a:schemeClr val="tx1"/>
                </a:solidFill>
                <a:latin typeface="Optima" charset="0"/>
              </a:defRPr>
            </a:lvl9pPr>
          </a:lstStyle>
          <a:p>
            <a:pPr defTabSz="914377" fontAlgn="base">
              <a:spcBef>
                <a:spcPct val="0"/>
              </a:spcBef>
              <a:spcAft>
                <a:spcPct val="0"/>
              </a:spcAft>
            </a:pPr>
            <a:r>
              <a:rPr lang="en-AU" altLang="en-US" sz="1800" dirty="0">
                <a:solidFill>
                  <a:srgbClr val="FFFFFF"/>
                </a:solidFill>
                <a:latin typeface="Calibri"/>
                <a:cs typeface="Calibri"/>
              </a:rPr>
              <a:t>The </a:t>
            </a:r>
            <a:r>
              <a:rPr lang="en-AU" altLang="en-US" sz="1800" b="1" dirty="0">
                <a:solidFill>
                  <a:srgbClr val="FFFFFF"/>
                </a:solidFill>
                <a:latin typeface="Calibri"/>
                <a:cs typeface="Calibri"/>
              </a:rPr>
              <a:t>mass</a:t>
            </a:r>
            <a:r>
              <a:rPr lang="en-AU" altLang="en-US" sz="1800" dirty="0">
                <a:solidFill>
                  <a:srgbClr val="FFFFFF"/>
                </a:solidFill>
                <a:latin typeface="Calibri"/>
                <a:cs typeface="Calibri"/>
              </a:rPr>
              <a:t> of water in southern and northern Australia is almost the same, however, the </a:t>
            </a:r>
            <a:r>
              <a:rPr lang="en-AU" altLang="en-US" sz="1800" b="1" dirty="0">
                <a:solidFill>
                  <a:srgbClr val="FFFFFF"/>
                </a:solidFill>
                <a:latin typeface="Calibri"/>
                <a:cs typeface="Calibri"/>
              </a:rPr>
              <a:t>density</a:t>
            </a:r>
            <a:r>
              <a:rPr lang="en-AU" altLang="en-US" sz="1800" dirty="0">
                <a:solidFill>
                  <a:srgbClr val="FFFFFF"/>
                </a:solidFill>
                <a:latin typeface="Calibri"/>
                <a:cs typeface="Calibri"/>
              </a:rPr>
              <a:t> is not.</a:t>
            </a:r>
          </a:p>
          <a:p>
            <a:pPr defTabSz="914377" fontAlgn="base">
              <a:spcBef>
                <a:spcPct val="0"/>
              </a:spcBef>
              <a:spcAft>
                <a:spcPct val="0"/>
              </a:spcAft>
            </a:pPr>
            <a:endParaRPr lang="en-AU" altLang="en-US" sz="1800" dirty="0">
              <a:solidFill>
                <a:srgbClr val="FFFFFF"/>
              </a:solidFill>
              <a:latin typeface="Calibri"/>
              <a:cs typeface="Calibri"/>
            </a:endParaRPr>
          </a:p>
          <a:p>
            <a:pPr defTabSz="914377" fontAlgn="base">
              <a:spcBef>
                <a:spcPct val="0"/>
              </a:spcBef>
              <a:spcAft>
                <a:spcPct val="0"/>
              </a:spcAft>
            </a:pPr>
            <a:r>
              <a:rPr lang="en-AU" altLang="en-US" sz="1800" dirty="0">
                <a:solidFill>
                  <a:srgbClr val="FFFFFF"/>
                </a:solidFill>
                <a:latin typeface="Calibri"/>
                <a:cs typeface="Calibri"/>
              </a:rPr>
              <a:t>The warmer / less dense water off the coast of northern Australia (red) is approximately one metre higher than the cooler/denser water off the coast of southern Australia (yellow).</a:t>
            </a:r>
          </a:p>
          <a:p>
            <a:pPr defTabSz="914377" fontAlgn="base">
              <a:spcBef>
                <a:spcPct val="0"/>
              </a:spcBef>
              <a:spcAft>
                <a:spcPct val="0"/>
              </a:spcAft>
            </a:pPr>
            <a:endParaRPr lang="en-AU" altLang="en-US" sz="1800" dirty="0">
              <a:solidFill>
                <a:srgbClr val="FFFFFF"/>
              </a:solidFill>
              <a:latin typeface="Calibri"/>
              <a:cs typeface="Calibri"/>
            </a:endParaRPr>
          </a:p>
          <a:p>
            <a:pPr defTabSz="914377" fontAlgn="base">
              <a:spcBef>
                <a:spcPct val="0"/>
              </a:spcBef>
              <a:spcAft>
                <a:spcPct val="0"/>
              </a:spcAft>
            </a:pPr>
            <a:r>
              <a:rPr lang="en-AU" altLang="en-US" sz="1800" dirty="0">
                <a:solidFill>
                  <a:srgbClr val="FFFFFF"/>
                </a:solidFill>
                <a:latin typeface="Calibri"/>
                <a:cs typeface="Calibri"/>
              </a:rPr>
              <a:t>Therefore, the AHD is about 0.5 m above the geoid in northern Australia and roughly 0.5 m below the geoid in southern Australia. </a:t>
            </a:r>
          </a:p>
        </p:txBody>
      </p:sp>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475884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rotWithShape="1">
          <a:blip r:embed="rId3"/>
          <a:srcRect r="37498" b="18238"/>
          <a:stretch/>
        </p:blipFill>
        <p:spPr bwMode="auto">
          <a:xfrm>
            <a:off x="2646669" y="360130"/>
            <a:ext cx="8280919" cy="5753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Straight Arrow Connector 6"/>
          <p:cNvCxnSpPr/>
          <p:nvPr/>
        </p:nvCxnSpPr>
        <p:spPr bwMode="auto">
          <a:xfrm rot="60000">
            <a:off x="5094939" y="2265466"/>
            <a:ext cx="360040" cy="3096344"/>
          </a:xfrm>
          <a:prstGeom prst="straightConnector1">
            <a:avLst/>
          </a:prstGeom>
          <a:solidFill>
            <a:schemeClr val="accent1"/>
          </a:solidFill>
          <a:ln w="50800" cap="rnd" cmpd="sng" algn="ctr">
            <a:solidFill>
              <a:srgbClr val="58BF33"/>
            </a:solidFill>
            <a:prstDash val="solid"/>
            <a:round/>
            <a:headEnd type="triangle" w="med" len="sm"/>
            <a:tailEnd type="triangle" w="med"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Arrow Connector 7"/>
          <p:cNvCxnSpPr/>
          <p:nvPr/>
        </p:nvCxnSpPr>
        <p:spPr bwMode="auto">
          <a:xfrm>
            <a:off x="5159208" y="4622960"/>
            <a:ext cx="84707" cy="763867"/>
          </a:xfrm>
          <a:prstGeom prst="straightConnector1">
            <a:avLst/>
          </a:prstGeom>
          <a:solidFill>
            <a:schemeClr val="accent1"/>
          </a:solidFill>
          <a:ln w="50800" cap="rnd" cmpd="sng" algn="ctr">
            <a:solidFill>
              <a:srgbClr val="0070C0"/>
            </a:solidFill>
            <a:prstDash val="solid"/>
            <a:round/>
            <a:headEnd type="triangle" w="med" len="sm"/>
            <a:tailEnd type="triangle" w="med"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p:cNvSpPr txBox="1"/>
          <p:nvPr/>
        </p:nvSpPr>
        <p:spPr>
          <a:xfrm>
            <a:off x="5849758" y="1964366"/>
            <a:ext cx="1407116" cy="379656"/>
          </a:xfrm>
          <a:prstGeom prst="rect">
            <a:avLst/>
          </a:prstGeom>
          <a:solidFill>
            <a:schemeClr val="bg1"/>
          </a:solidFill>
        </p:spPr>
        <p:txBody>
          <a:bodyPr wrap="none" rtlCol="0">
            <a:spAutoFit/>
          </a:bodyPr>
          <a:lstStyle/>
          <a:p>
            <a:pPr defTabSz="1219170" eaLnBrk="0" fontAlgn="base" hangingPunct="0">
              <a:spcBef>
                <a:spcPct val="0"/>
              </a:spcBef>
              <a:spcAft>
                <a:spcPct val="0"/>
              </a:spcAft>
            </a:pPr>
            <a:r>
              <a:rPr lang="en-US" sz="1867" b="1" dirty="0">
                <a:solidFill>
                  <a:srgbClr val="58BF33"/>
                </a:solidFill>
                <a:latin typeface="Calibri" panose="020F0502020204030204" pitchFamily="34" charset="0"/>
                <a:cs typeface="Calibri" panose="020F0502020204030204" pitchFamily="34" charset="0"/>
              </a:rPr>
              <a:t>GNSS height</a:t>
            </a:r>
            <a:endParaRPr lang="en-US" sz="2400" b="1" dirty="0">
              <a:solidFill>
                <a:srgbClr val="0000FF"/>
              </a:solidFill>
              <a:latin typeface="Calibri" panose="020F0502020204030204" pitchFamily="34" charset="0"/>
              <a:cs typeface="Calibri" panose="020F0502020204030204" pitchFamily="34" charset="0"/>
            </a:endParaRPr>
          </a:p>
        </p:txBody>
      </p:sp>
      <p:cxnSp>
        <p:nvCxnSpPr>
          <p:cNvPr id="12" name="Straight Arrow Connector 11"/>
          <p:cNvCxnSpPr/>
          <p:nvPr/>
        </p:nvCxnSpPr>
        <p:spPr bwMode="auto">
          <a:xfrm>
            <a:off x="5116345" y="4273679"/>
            <a:ext cx="42863" cy="352894"/>
          </a:xfrm>
          <a:prstGeom prst="straightConnector1">
            <a:avLst/>
          </a:prstGeom>
          <a:solidFill>
            <a:schemeClr val="accent1"/>
          </a:solidFill>
          <a:ln w="50800" cap="rnd" cmpd="sng" algn="ctr">
            <a:solidFill>
              <a:srgbClr val="FF0000"/>
            </a:solidFill>
            <a:prstDash val="solid"/>
            <a:round/>
            <a:headEnd type="triangle" w="med" len="sm"/>
            <a:tailEnd type="triangle" w="med"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Arrow Connector 12"/>
          <p:cNvCxnSpPr/>
          <p:nvPr/>
        </p:nvCxnSpPr>
        <p:spPr>
          <a:xfrm flipH="1">
            <a:off x="5262960" y="2262560"/>
            <a:ext cx="672072" cy="963013"/>
          </a:xfrm>
          <a:prstGeom prst="straightConnector1">
            <a:avLst/>
          </a:prstGeom>
          <a:ln w="19050" cap="flat" cmpd="sng" algn="ctr">
            <a:solidFill>
              <a:srgbClr val="58BF3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1410748" y="3236925"/>
            <a:ext cx="2690993" cy="379656"/>
          </a:xfrm>
          <a:prstGeom prst="rect">
            <a:avLst/>
          </a:prstGeom>
          <a:solidFill>
            <a:schemeClr val="bg1"/>
          </a:solidFill>
        </p:spPr>
        <p:txBody>
          <a:bodyPr wrap="none" rtlCol="0">
            <a:spAutoFit/>
          </a:bodyPr>
          <a:lstStyle/>
          <a:p>
            <a:pPr defTabSz="1219170" eaLnBrk="0" fontAlgn="base" hangingPunct="0">
              <a:spcBef>
                <a:spcPct val="0"/>
              </a:spcBef>
              <a:spcAft>
                <a:spcPct val="0"/>
              </a:spcAft>
            </a:pPr>
            <a:r>
              <a:rPr lang="en-US" sz="1867" b="1" dirty="0" smtClean="0">
                <a:solidFill>
                  <a:srgbClr val="FF0000"/>
                </a:solidFill>
                <a:latin typeface="Calibri" panose="020F0502020204030204" pitchFamily="34" charset="0"/>
                <a:cs typeface="Calibri" panose="020F0502020204030204" pitchFamily="34" charset="0"/>
              </a:rPr>
              <a:t>Geometric (-0.5 to 0.5 m)</a:t>
            </a:r>
            <a:endParaRPr lang="en-US" sz="2400" b="1" dirty="0">
              <a:solidFill>
                <a:srgbClr val="FF0000"/>
              </a:solidFill>
              <a:latin typeface="Calibri" panose="020F0502020204030204" pitchFamily="34" charset="0"/>
              <a:cs typeface="Calibri" panose="020F0502020204030204" pitchFamily="34" charset="0"/>
            </a:endParaRPr>
          </a:p>
        </p:txBody>
      </p:sp>
      <p:cxnSp>
        <p:nvCxnSpPr>
          <p:cNvPr id="15" name="Straight Arrow Connector 14"/>
          <p:cNvCxnSpPr/>
          <p:nvPr/>
        </p:nvCxnSpPr>
        <p:spPr>
          <a:xfrm>
            <a:off x="4015747" y="3517891"/>
            <a:ext cx="1052200" cy="916026"/>
          </a:xfrm>
          <a:prstGeom prst="straightConnector1">
            <a:avLst/>
          </a:prstGeom>
          <a:ln w="19050" cap="flat" cmpd="sng" algn="ctr">
            <a:solidFill>
              <a:srgbClr val="FF0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6" name="TextBox 15"/>
          <p:cNvSpPr txBox="1"/>
          <p:nvPr/>
        </p:nvSpPr>
        <p:spPr>
          <a:xfrm>
            <a:off x="1300781" y="3806519"/>
            <a:ext cx="2800960" cy="379656"/>
          </a:xfrm>
          <a:prstGeom prst="rect">
            <a:avLst/>
          </a:prstGeom>
          <a:solidFill>
            <a:schemeClr val="bg1"/>
          </a:solidFill>
        </p:spPr>
        <p:txBody>
          <a:bodyPr wrap="none" rtlCol="0">
            <a:spAutoFit/>
          </a:bodyPr>
          <a:lstStyle/>
          <a:p>
            <a:pPr defTabSz="1219170" eaLnBrk="0" fontAlgn="base" hangingPunct="0">
              <a:spcBef>
                <a:spcPct val="0"/>
              </a:spcBef>
              <a:spcAft>
                <a:spcPct val="0"/>
              </a:spcAft>
            </a:pPr>
            <a:r>
              <a:rPr lang="en-US" sz="1867" b="1" dirty="0" smtClean="0">
                <a:solidFill>
                  <a:srgbClr val="0070C0"/>
                </a:solidFill>
                <a:latin typeface="Calibri" panose="020F0502020204030204" pitchFamily="34" charset="0"/>
                <a:cs typeface="Calibri" panose="020F0502020204030204" pitchFamily="34" charset="0"/>
              </a:rPr>
              <a:t>Gravimetric (-30 to +80 m)</a:t>
            </a:r>
          </a:p>
        </p:txBody>
      </p:sp>
      <p:cxnSp>
        <p:nvCxnSpPr>
          <p:cNvPr id="17" name="Straight Arrow Connector 16"/>
          <p:cNvCxnSpPr/>
          <p:nvPr/>
        </p:nvCxnSpPr>
        <p:spPr>
          <a:xfrm>
            <a:off x="4015747" y="4067288"/>
            <a:ext cx="1151357" cy="1041060"/>
          </a:xfrm>
          <a:prstGeom prst="straightConnector1">
            <a:avLst/>
          </a:prstGeom>
          <a:ln w="19050" cap="flat" cmpd="sng" algn="ctr">
            <a:solidFill>
              <a:srgbClr val="0070C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bwMode="auto">
          <a:xfrm>
            <a:off x="4713156" y="4258061"/>
            <a:ext cx="133615" cy="1080802"/>
          </a:xfrm>
          <a:prstGeom prst="straightConnector1">
            <a:avLst/>
          </a:prstGeom>
          <a:solidFill>
            <a:schemeClr val="accent1"/>
          </a:solidFill>
          <a:ln w="111125" cap="rnd" cmpd="sng" algn="ctr">
            <a:solidFill>
              <a:schemeClr val="bg1"/>
            </a:solidFill>
            <a:prstDash val="solid"/>
            <a:round/>
            <a:headEnd type="triangle" w="med" len="sm"/>
            <a:tailEnd type="triangle" w="med"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Straight Arrow Connector 22"/>
          <p:cNvCxnSpPr/>
          <p:nvPr/>
        </p:nvCxnSpPr>
        <p:spPr bwMode="auto">
          <a:xfrm>
            <a:off x="4718984" y="4297197"/>
            <a:ext cx="133615" cy="1080802"/>
          </a:xfrm>
          <a:prstGeom prst="straightConnector1">
            <a:avLst/>
          </a:prstGeom>
          <a:solidFill>
            <a:schemeClr val="accent1"/>
          </a:solidFill>
          <a:ln w="50800" cap="rnd" cmpd="sng" algn="ctr">
            <a:solidFill>
              <a:srgbClr val="7030A0"/>
            </a:solidFill>
            <a:prstDash val="solid"/>
            <a:round/>
            <a:headEnd type="triangle" w="med" len="sm"/>
            <a:tailEnd type="triangle" w="med"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Straight Arrow Connector 26"/>
          <p:cNvCxnSpPr/>
          <p:nvPr/>
        </p:nvCxnSpPr>
        <p:spPr>
          <a:xfrm>
            <a:off x="2022964" y="4884624"/>
            <a:ext cx="2749646" cy="113264"/>
          </a:xfrm>
          <a:prstGeom prst="straightConnector1">
            <a:avLst/>
          </a:prstGeom>
          <a:ln w="19050" cap="flat" cmpd="sng" algn="ctr">
            <a:solidFill>
              <a:srgbClr val="7030A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 name="TextBox 27"/>
          <p:cNvSpPr txBox="1"/>
          <p:nvPr/>
        </p:nvSpPr>
        <p:spPr>
          <a:xfrm>
            <a:off x="1033181" y="4665996"/>
            <a:ext cx="1672958" cy="379656"/>
          </a:xfrm>
          <a:prstGeom prst="rect">
            <a:avLst/>
          </a:prstGeom>
          <a:solidFill>
            <a:schemeClr val="bg1"/>
          </a:solidFill>
        </p:spPr>
        <p:txBody>
          <a:bodyPr wrap="none" rtlCol="0">
            <a:spAutoFit/>
          </a:bodyPr>
          <a:lstStyle/>
          <a:p>
            <a:pPr defTabSz="1219170" eaLnBrk="0" fontAlgn="base" hangingPunct="0">
              <a:spcBef>
                <a:spcPct val="0"/>
              </a:spcBef>
              <a:spcAft>
                <a:spcPct val="0"/>
              </a:spcAft>
            </a:pPr>
            <a:r>
              <a:rPr lang="en-US" sz="1867" b="1" dirty="0" smtClean="0">
                <a:solidFill>
                  <a:srgbClr val="7030A0"/>
                </a:solidFill>
                <a:latin typeface="Calibri" panose="020F0502020204030204" pitchFamily="34" charset="0"/>
                <a:cs typeface="Calibri" panose="020F0502020204030204" pitchFamily="34" charset="0"/>
              </a:rPr>
              <a:t>AUSGeoid2020</a:t>
            </a:r>
          </a:p>
        </p:txBody>
      </p:sp>
      <p:sp>
        <p:nvSpPr>
          <p:cNvPr id="19" name="Rectangle 18"/>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645200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119271"/>
            <a:ext cx="12521403" cy="709654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11" name="Isosceles Triangle 10"/>
          <p:cNvSpPr/>
          <p:nvPr/>
        </p:nvSpPr>
        <p:spPr bwMode="auto">
          <a:xfrm rot="16200000">
            <a:off x="5785746" y="-47884"/>
            <a:ext cx="628752" cy="12240000"/>
          </a:xfrm>
          <a:prstGeom prst="triangle">
            <a:avLst>
              <a:gd name="adj" fmla="val 100000"/>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4" name="Rectangle 23"/>
          <p:cNvSpPr/>
          <p:nvPr/>
        </p:nvSpPr>
        <p:spPr>
          <a:xfrm>
            <a:off x="9402412" y="6298125"/>
            <a:ext cx="1936749" cy="400110"/>
          </a:xfrm>
          <a:prstGeom prst="rect">
            <a:avLst/>
          </a:prstGeom>
        </p:spPr>
        <p:txBody>
          <a:bodyPr wrap="none">
            <a:spAutoFit/>
          </a:bodyPr>
          <a:lstStyle/>
          <a:p>
            <a:r>
              <a:rPr lang="en-US" sz="2000" dirty="0">
                <a:solidFill>
                  <a:schemeClr val="bg1"/>
                </a:solidFill>
              </a:rPr>
              <a:t>@nich0lasbr0wn</a:t>
            </a:r>
          </a:p>
        </p:txBody>
      </p:sp>
      <p:pic>
        <p:nvPicPr>
          <p:cNvPr id="25" name="Picture 24"/>
          <p:cNvPicPr>
            <a:picLocks noChangeAspect="1"/>
          </p:cNvPicPr>
          <p:nvPr/>
        </p:nvPicPr>
        <p:blipFill>
          <a:blip r:embed="rId3">
            <a:clrChange>
              <a:clrFrom>
                <a:srgbClr val="28AAE1"/>
              </a:clrFrom>
              <a:clrTo>
                <a:srgbClr val="28AAE1">
                  <a:alpha val="0"/>
                </a:srgbClr>
              </a:clrTo>
            </a:clrChange>
            <a:biLevel thresh="25000"/>
          </a:blip>
          <a:stretch>
            <a:fillRect/>
          </a:stretch>
        </p:blipFill>
        <p:spPr>
          <a:xfrm>
            <a:off x="9090280" y="6266047"/>
            <a:ext cx="480169" cy="48016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0539"/>
          <a:stretch/>
        </p:blipFill>
        <p:spPr bwMode="auto">
          <a:xfrm>
            <a:off x="49864" y="1272121"/>
            <a:ext cx="6023088" cy="4500000"/>
          </a:xfrm>
          <a:prstGeom prst="rect">
            <a:avLst/>
          </a:prstGeom>
          <a:noFill/>
          <a:ln>
            <a:no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9256"/>
          <a:stretch/>
        </p:blipFill>
        <p:spPr bwMode="auto">
          <a:xfrm>
            <a:off x="6128626" y="1286502"/>
            <a:ext cx="6111375" cy="4663773"/>
          </a:xfrm>
          <a:prstGeom prst="rect">
            <a:avLst/>
          </a:prstGeom>
          <a:noFill/>
          <a:ln>
            <a:noFill/>
          </a:ln>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89249"/>
          <a:stretch/>
        </p:blipFill>
        <p:spPr bwMode="auto">
          <a:xfrm>
            <a:off x="5653637" y="5848215"/>
            <a:ext cx="7040071" cy="655219"/>
          </a:xfrm>
          <a:prstGeom prst="rect">
            <a:avLst/>
          </a:prstGeom>
          <a:noFill/>
          <a:ln>
            <a:noFill/>
          </a:ln>
        </p:spPr>
      </p:pic>
      <p:sp>
        <p:nvSpPr>
          <p:cNvPr id="9" name="Title 1"/>
          <p:cNvSpPr txBox="1">
            <a:spLocks/>
          </p:cNvSpPr>
          <p:nvPr/>
        </p:nvSpPr>
        <p:spPr bwMode="auto">
          <a:xfrm>
            <a:off x="6663600" y="815644"/>
            <a:ext cx="8229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189" algn="l" rtl="0" fontAlgn="base">
              <a:spcBef>
                <a:spcPct val="0"/>
              </a:spcBef>
              <a:spcAft>
                <a:spcPct val="0"/>
              </a:spcAft>
              <a:defRPr sz="2600" b="1">
                <a:solidFill>
                  <a:schemeClr val="bg1"/>
                </a:solidFill>
                <a:latin typeface="Arial" charset="0"/>
              </a:defRPr>
            </a:lvl6pPr>
            <a:lvl7pPr marL="914377" algn="l" rtl="0" fontAlgn="base">
              <a:spcBef>
                <a:spcPct val="0"/>
              </a:spcBef>
              <a:spcAft>
                <a:spcPct val="0"/>
              </a:spcAft>
              <a:defRPr sz="2600" b="1">
                <a:solidFill>
                  <a:schemeClr val="bg1"/>
                </a:solidFill>
                <a:latin typeface="Arial" charset="0"/>
              </a:defRPr>
            </a:lvl7pPr>
            <a:lvl8pPr marL="1371566" algn="l" rtl="0" fontAlgn="base">
              <a:spcBef>
                <a:spcPct val="0"/>
              </a:spcBef>
              <a:spcAft>
                <a:spcPct val="0"/>
              </a:spcAft>
              <a:defRPr sz="2600" b="1">
                <a:solidFill>
                  <a:schemeClr val="bg1"/>
                </a:solidFill>
                <a:latin typeface="Arial" charset="0"/>
              </a:defRPr>
            </a:lvl8pPr>
            <a:lvl9pPr marL="1828754" algn="l" rtl="0" fontAlgn="base">
              <a:spcBef>
                <a:spcPct val="0"/>
              </a:spcBef>
              <a:spcAft>
                <a:spcPct val="0"/>
              </a:spcAft>
              <a:defRPr sz="2600" b="1">
                <a:solidFill>
                  <a:schemeClr val="bg1"/>
                </a:solidFill>
                <a:latin typeface="Arial" charset="0"/>
              </a:defRPr>
            </a:lvl9pPr>
          </a:lstStyle>
          <a:p>
            <a:r>
              <a:rPr lang="en-AU" sz="2400" kern="0" dirty="0" smtClean="0">
                <a:solidFill>
                  <a:schemeClr val="tx1">
                    <a:lumMod val="50000"/>
                  </a:schemeClr>
                </a:solidFill>
                <a:latin typeface="+mn-lt"/>
              </a:rPr>
              <a:t>Geometric component: Bias and Error</a:t>
            </a:r>
            <a:endParaRPr lang="en-AU" sz="2400" kern="0" dirty="0">
              <a:solidFill>
                <a:schemeClr val="tx1">
                  <a:lumMod val="50000"/>
                </a:schemeClr>
              </a:solidFill>
              <a:latin typeface="+mn-lt"/>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193" t="90530" r="10314"/>
          <a:stretch/>
        </p:blipFill>
        <p:spPr bwMode="auto">
          <a:xfrm>
            <a:off x="427482" y="5907511"/>
            <a:ext cx="5452281" cy="542430"/>
          </a:xfrm>
          <a:prstGeom prst="rect">
            <a:avLst/>
          </a:prstGeom>
          <a:noFill/>
          <a:ln>
            <a:noFill/>
          </a:ln>
        </p:spPr>
      </p:pic>
      <p:sp>
        <p:nvSpPr>
          <p:cNvPr id="13" name="Title 1"/>
          <p:cNvSpPr txBox="1">
            <a:spLocks/>
          </p:cNvSpPr>
          <p:nvPr/>
        </p:nvSpPr>
        <p:spPr bwMode="auto">
          <a:xfrm>
            <a:off x="1340849" y="776856"/>
            <a:ext cx="8229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189" algn="l" rtl="0" fontAlgn="base">
              <a:spcBef>
                <a:spcPct val="0"/>
              </a:spcBef>
              <a:spcAft>
                <a:spcPct val="0"/>
              </a:spcAft>
              <a:defRPr sz="2600" b="1">
                <a:solidFill>
                  <a:schemeClr val="bg1"/>
                </a:solidFill>
                <a:latin typeface="Arial" charset="0"/>
              </a:defRPr>
            </a:lvl6pPr>
            <a:lvl7pPr marL="914377" algn="l" rtl="0" fontAlgn="base">
              <a:spcBef>
                <a:spcPct val="0"/>
              </a:spcBef>
              <a:spcAft>
                <a:spcPct val="0"/>
              </a:spcAft>
              <a:defRPr sz="2600" b="1">
                <a:solidFill>
                  <a:schemeClr val="bg1"/>
                </a:solidFill>
                <a:latin typeface="Arial" charset="0"/>
              </a:defRPr>
            </a:lvl7pPr>
            <a:lvl8pPr marL="1371566" algn="l" rtl="0" fontAlgn="base">
              <a:spcBef>
                <a:spcPct val="0"/>
              </a:spcBef>
              <a:spcAft>
                <a:spcPct val="0"/>
              </a:spcAft>
              <a:defRPr sz="2600" b="1">
                <a:solidFill>
                  <a:schemeClr val="bg1"/>
                </a:solidFill>
                <a:latin typeface="Arial" charset="0"/>
              </a:defRPr>
            </a:lvl8pPr>
            <a:lvl9pPr marL="1828754" algn="l" rtl="0" fontAlgn="base">
              <a:spcBef>
                <a:spcPct val="0"/>
              </a:spcBef>
              <a:spcAft>
                <a:spcPct val="0"/>
              </a:spcAft>
              <a:defRPr sz="2600" b="1">
                <a:solidFill>
                  <a:schemeClr val="bg1"/>
                </a:solidFill>
                <a:latin typeface="Arial" charset="0"/>
              </a:defRPr>
            </a:lvl9pPr>
          </a:lstStyle>
          <a:p>
            <a:r>
              <a:rPr lang="en-AU" sz="2400" kern="0" dirty="0" smtClean="0">
                <a:solidFill>
                  <a:schemeClr val="tx1">
                    <a:lumMod val="50000"/>
                  </a:schemeClr>
                </a:solidFill>
                <a:latin typeface="+mn-lt"/>
              </a:rPr>
              <a:t>Gravimetric component</a:t>
            </a:r>
            <a:endParaRPr lang="en-AU" sz="2400" kern="0" dirty="0">
              <a:solidFill>
                <a:schemeClr val="tx1">
                  <a:lumMod val="50000"/>
                </a:schemeClr>
              </a:solidFill>
              <a:latin typeface="+mn-lt"/>
            </a:endParaRPr>
          </a:p>
        </p:txBody>
      </p:sp>
      <p:sp>
        <p:nvSpPr>
          <p:cNvPr id="14" name="Title 1"/>
          <p:cNvSpPr txBox="1">
            <a:spLocks/>
          </p:cNvSpPr>
          <p:nvPr/>
        </p:nvSpPr>
        <p:spPr bwMode="auto">
          <a:xfrm>
            <a:off x="304800" y="117384"/>
            <a:ext cx="82296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189" algn="l" rtl="0" fontAlgn="base">
              <a:spcBef>
                <a:spcPct val="0"/>
              </a:spcBef>
              <a:spcAft>
                <a:spcPct val="0"/>
              </a:spcAft>
              <a:defRPr sz="2600" b="1">
                <a:solidFill>
                  <a:schemeClr val="bg1"/>
                </a:solidFill>
                <a:latin typeface="Arial" charset="0"/>
              </a:defRPr>
            </a:lvl6pPr>
            <a:lvl7pPr marL="914377" algn="l" rtl="0" fontAlgn="base">
              <a:spcBef>
                <a:spcPct val="0"/>
              </a:spcBef>
              <a:spcAft>
                <a:spcPct val="0"/>
              </a:spcAft>
              <a:defRPr sz="2600" b="1">
                <a:solidFill>
                  <a:schemeClr val="bg1"/>
                </a:solidFill>
                <a:latin typeface="Arial" charset="0"/>
              </a:defRPr>
            </a:lvl7pPr>
            <a:lvl8pPr marL="1371566" algn="l" rtl="0" fontAlgn="base">
              <a:spcBef>
                <a:spcPct val="0"/>
              </a:spcBef>
              <a:spcAft>
                <a:spcPct val="0"/>
              </a:spcAft>
              <a:defRPr sz="2600" b="1">
                <a:solidFill>
                  <a:schemeClr val="bg1"/>
                </a:solidFill>
                <a:latin typeface="Arial" charset="0"/>
              </a:defRPr>
            </a:lvl8pPr>
            <a:lvl9pPr marL="1828754" algn="l" rtl="0" fontAlgn="base">
              <a:spcBef>
                <a:spcPct val="0"/>
              </a:spcBef>
              <a:spcAft>
                <a:spcPct val="0"/>
              </a:spcAft>
              <a:defRPr sz="2600" b="1">
                <a:solidFill>
                  <a:schemeClr val="bg1"/>
                </a:solidFill>
                <a:latin typeface="Arial" charset="0"/>
              </a:defRPr>
            </a:lvl9pPr>
          </a:lstStyle>
          <a:p>
            <a:r>
              <a:rPr lang="en-AU" sz="3600" dirty="0">
                <a:solidFill>
                  <a:srgbClr val="008266"/>
                </a:solidFill>
                <a:latin typeface="+mn-lt"/>
              </a:rPr>
              <a:t>AUSGeoid2020 model</a:t>
            </a:r>
          </a:p>
        </p:txBody>
      </p:sp>
      <p:sp>
        <p:nvSpPr>
          <p:cNvPr id="2" name="Rectangle 1"/>
          <p:cNvSpPr/>
          <p:nvPr/>
        </p:nvSpPr>
        <p:spPr>
          <a:xfrm>
            <a:off x="5767100" y="6125514"/>
            <a:ext cx="348172" cy="338554"/>
          </a:xfrm>
          <a:prstGeom prst="rect">
            <a:avLst/>
          </a:prstGeom>
        </p:spPr>
        <p:txBody>
          <a:bodyPr wrap="none">
            <a:spAutoFit/>
          </a:bodyPr>
          <a:lstStyle/>
          <a:p>
            <a:r>
              <a:rPr lang="en-US" sz="1600" kern="0" dirty="0" smtClean="0">
                <a:solidFill>
                  <a:schemeClr val="tx1">
                    <a:lumMod val="50000"/>
                  </a:schemeClr>
                </a:solidFill>
              </a:rPr>
              <a:t>m</a:t>
            </a:r>
            <a:endParaRPr lang="en-AU" sz="1600" dirty="0"/>
          </a:p>
        </p:txBody>
      </p:sp>
      <p:sp>
        <p:nvSpPr>
          <p:cNvPr id="15" name="Rectangle 14"/>
          <p:cNvSpPr/>
          <p:nvPr/>
        </p:nvSpPr>
        <p:spPr>
          <a:xfrm>
            <a:off x="11868214" y="6148452"/>
            <a:ext cx="348172" cy="338554"/>
          </a:xfrm>
          <a:prstGeom prst="rect">
            <a:avLst/>
          </a:prstGeom>
        </p:spPr>
        <p:txBody>
          <a:bodyPr wrap="none">
            <a:spAutoFit/>
          </a:bodyPr>
          <a:lstStyle/>
          <a:p>
            <a:r>
              <a:rPr lang="en-US" sz="1600" kern="0" dirty="0" smtClean="0">
                <a:solidFill>
                  <a:schemeClr val="tx1">
                    <a:lumMod val="50000"/>
                  </a:schemeClr>
                </a:solidFill>
              </a:rPr>
              <a:t>m</a:t>
            </a:r>
            <a:endParaRPr lang="en-AU" sz="1600" dirty="0"/>
          </a:p>
        </p:txBody>
      </p:sp>
    </p:spTree>
    <p:extLst>
      <p:ext uri="{BB962C8B-B14F-4D97-AF65-F5344CB8AC3E}">
        <p14:creationId xmlns:p14="http://schemas.microsoft.com/office/powerpoint/2010/main" val="536945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86697" y="116633"/>
            <a:ext cx="11100252" cy="584775"/>
          </a:xfrm>
        </p:spPr>
        <p:txBody>
          <a:bodyPr>
            <a:normAutofit fontScale="90000"/>
          </a:bodyPr>
          <a:lstStyle/>
          <a:p>
            <a:r>
              <a:rPr lang="en-US" dirty="0" smtClean="0"/>
              <a:t>AUSGeoid2020: combined gravimetric-geometric model</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04" y="687812"/>
            <a:ext cx="6412432" cy="5405626"/>
          </a:xfrm>
          <a:prstGeom prst="rect">
            <a:avLst/>
          </a:prstGeom>
          <a:noFill/>
          <a:ln>
            <a:noFill/>
          </a:ln>
        </p:spPr>
      </p:pic>
      <p:sp>
        <p:nvSpPr>
          <p:cNvPr id="8" name="TextBox 7"/>
          <p:cNvSpPr txBox="1"/>
          <p:nvPr/>
        </p:nvSpPr>
        <p:spPr>
          <a:xfrm>
            <a:off x="6756129" y="1377098"/>
            <a:ext cx="5148470" cy="4524315"/>
          </a:xfrm>
          <a:prstGeom prst="rect">
            <a:avLst/>
          </a:prstGeom>
          <a:noFill/>
        </p:spPr>
        <p:txBody>
          <a:bodyPr wrap="square" rtlCol="0">
            <a:spAutoFit/>
          </a:bodyPr>
          <a:lstStyle/>
          <a:p>
            <a:pPr marL="285744" indent="-285744" defTabSz="914377" eaLnBrk="0" fontAlgn="base" hangingPunct="0">
              <a:spcBef>
                <a:spcPct val="0"/>
              </a:spcBef>
              <a:spcAft>
                <a:spcPct val="0"/>
              </a:spcAft>
              <a:buFont typeface="Zapf Dingbats" charset="0"/>
              <a:buChar char="✔"/>
            </a:pPr>
            <a:r>
              <a:rPr lang="en-US" dirty="0">
                <a:latin typeface="Calibri"/>
                <a:cs typeface="Calibri"/>
              </a:rPr>
              <a:t>AUSGeoid2020 allows for physical </a:t>
            </a:r>
            <a:r>
              <a:rPr lang="en-US" dirty="0" smtClean="0">
                <a:latin typeface="Calibri"/>
                <a:cs typeface="Calibri"/>
              </a:rPr>
              <a:t>height transfer </a:t>
            </a:r>
            <a:r>
              <a:rPr lang="en-US" dirty="0">
                <a:latin typeface="Calibri"/>
                <a:cs typeface="Calibri"/>
              </a:rPr>
              <a:t>from GNSS to be </a:t>
            </a:r>
            <a:r>
              <a:rPr lang="en-US" dirty="0" smtClean="0">
                <a:latin typeface="Calibri"/>
                <a:cs typeface="Calibri"/>
              </a:rPr>
              <a:t>efficient and </a:t>
            </a:r>
            <a:r>
              <a:rPr lang="en-US" dirty="0">
                <a:latin typeface="Calibri"/>
                <a:cs typeface="Calibri"/>
              </a:rPr>
              <a:t>accurate (for </a:t>
            </a:r>
            <a:r>
              <a:rPr lang="en-US" dirty="0" smtClean="0">
                <a:latin typeface="Calibri"/>
                <a:cs typeface="Calibri"/>
              </a:rPr>
              <a:t>some applications).</a:t>
            </a:r>
          </a:p>
          <a:p>
            <a:pPr marL="285744" indent="-285744" defTabSz="914377" eaLnBrk="0" fontAlgn="base" hangingPunct="0">
              <a:spcBef>
                <a:spcPct val="0"/>
              </a:spcBef>
              <a:spcAft>
                <a:spcPct val="0"/>
              </a:spcAft>
              <a:buFont typeface="Zapf Dingbats" charset="0"/>
              <a:buChar char="✔"/>
            </a:pPr>
            <a:r>
              <a:rPr lang="en-US" dirty="0" smtClean="0">
                <a:latin typeface="Calibri"/>
                <a:cs typeface="Calibri"/>
              </a:rPr>
              <a:t>More accurate in providing difference in </a:t>
            </a:r>
            <a:r>
              <a:rPr lang="en-US" dirty="0" err="1" smtClean="0">
                <a:latin typeface="Calibri"/>
                <a:cs typeface="Calibri"/>
              </a:rPr>
              <a:t>orthometric</a:t>
            </a:r>
            <a:r>
              <a:rPr lang="en-US" dirty="0" smtClean="0">
                <a:latin typeface="Calibri"/>
                <a:cs typeface="Calibri"/>
              </a:rPr>
              <a:t> height than levelling over distances greater than 3 km (12√k)</a:t>
            </a:r>
            <a:endParaRPr lang="en-US" dirty="0">
              <a:latin typeface="Calibri"/>
              <a:cs typeface="Calibri"/>
            </a:endParaRPr>
          </a:p>
          <a:p>
            <a:pPr marL="285750" indent="-285750" defTabSz="914377" eaLnBrk="0" fontAlgn="base" hangingPunct="0">
              <a:spcBef>
                <a:spcPct val="0"/>
              </a:spcBef>
              <a:spcAft>
                <a:spcPct val="0"/>
              </a:spcAft>
              <a:buFont typeface="Arial" panose="020B0604020202020204" pitchFamily="34" charset="0"/>
              <a:buChar char="•"/>
            </a:pPr>
            <a:endParaRPr lang="en-US" dirty="0">
              <a:latin typeface="Calibri"/>
              <a:cs typeface="Calibri"/>
            </a:endParaRPr>
          </a:p>
          <a:p>
            <a:pPr marL="285750" indent="-285750" defTabSz="914377" eaLnBrk="0" fontAlgn="base" hangingPunct="0">
              <a:spcBef>
                <a:spcPct val="0"/>
              </a:spcBef>
              <a:spcAft>
                <a:spcPct val="0"/>
              </a:spcAft>
              <a:buFont typeface="Arial" panose="020B0604020202020204" pitchFamily="34" charset="0"/>
              <a:buChar char="•"/>
            </a:pPr>
            <a:endParaRPr lang="en-US" dirty="0">
              <a:latin typeface="Calibri"/>
              <a:cs typeface="Calibri"/>
            </a:endParaRPr>
          </a:p>
          <a:p>
            <a:pPr marL="285744" indent="-285744" defTabSz="914377" eaLnBrk="0" fontAlgn="base" hangingPunct="0">
              <a:spcBef>
                <a:spcPct val="0"/>
              </a:spcBef>
              <a:spcAft>
                <a:spcPct val="0"/>
              </a:spcAft>
              <a:buFont typeface="Zapf Dingbats" charset="0"/>
              <a:buChar char="✗"/>
            </a:pPr>
            <a:r>
              <a:rPr lang="en-US" dirty="0" smtClean="0">
                <a:latin typeface="Calibri"/>
                <a:cs typeface="Calibri"/>
              </a:rPr>
              <a:t>A rigorous combination of uncertainty from gravimetric and geometric components shows AUSGeoid2020 </a:t>
            </a:r>
            <a:r>
              <a:rPr lang="en-US" dirty="0">
                <a:latin typeface="Calibri"/>
                <a:cs typeface="Calibri"/>
              </a:rPr>
              <a:t>has 8</a:t>
            </a:r>
            <a:r>
              <a:rPr lang="en-US" dirty="0" smtClean="0">
                <a:latin typeface="Calibri"/>
                <a:cs typeface="Calibri"/>
              </a:rPr>
              <a:t>-13 cm uncertainty </a:t>
            </a:r>
            <a:r>
              <a:rPr lang="en-US" dirty="0">
                <a:latin typeface="Calibri"/>
                <a:cs typeface="Calibri"/>
              </a:rPr>
              <a:t>(1 </a:t>
            </a:r>
            <a:r>
              <a:rPr lang="en-US" dirty="0" smtClean="0">
                <a:latin typeface="Calibri"/>
                <a:cs typeface="Calibri"/>
              </a:rPr>
              <a:t>sigma)</a:t>
            </a:r>
          </a:p>
          <a:p>
            <a:pPr marL="285744" indent="-285744" defTabSz="914377" eaLnBrk="0" fontAlgn="base" hangingPunct="0">
              <a:spcBef>
                <a:spcPct val="0"/>
              </a:spcBef>
              <a:spcAft>
                <a:spcPct val="0"/>
              </a:spcAft>
              <a:buFont typeface="Zapf Dingbats" charset="0"/>
              <a:buChar char="✗"/>
            </a:pPr>
            <a:r>
              <a:rPr lang="en-US" dirty="0" smtClean="0">
                <a:latin typeface="Calibri"/>
                <a:cs typeface="Calibri"/>
              </a:rPr>
              <a:t>Some </a:t>
            </a:r>
            <a:r>
              <a:rPr lang="en-US" dirty="0">
                <a:latin typeface="Calibri"/>
                <a:cs typeface="Calibri"/>
              </a:rPr>
              <a:t>users may need accuracy better than this</a:t>
            </a:r>
          </a:p>
          <a:p>
            <a:pPr marL="285744" indent="-285744" defTabSz="914377" eaLnBrk="0" fontAlgn="base" hangingPunct="0">
              <a:spcBef>
                <a:spcPct val="0"/>
              </a:spcBef>
              <a:spcAft>
                <a:spcPct val="0"/>
              </a:spcAft>
              <a:buFont typeface="Zapf Dingbats" charset="0"/>
              <a:buChar char="✗"/>
            </a:pPr>
            <a:r>
              <a:rPr lang="en-US" dirty="0" smtClean="0">
                <a:latin typeface="Calibri"/>
                <a:cs typeface="Calibri"/>
              </a:rPr>
              <a:t>Users are asking “Is </a:t>
            </a:r>
            <a:r>
              <a:rPr lang="en-US" dirty="0">
                <a:latin typeface="Calibri"/>
                <a:cs typeface="Calibri"/>
              </a:rPr>
              <a:t>the error in the data or the datum</a:t>
            </a:r>
            <a:r>
              <a:rPr lang="en-US" dirty="0" smtClean="0">
                <a:latin typeface="Calibri"/>
                <a:cs typeface="Calibri"/>
              </a:rPr>
              <a:t>?” (e.g. LiDAR surveys)</a:t>
            </a:r>
            <a:endParaRPr lang="en-US" dirty="0">
              <a:latin typeface="Calibri"/>
              <a:cs typeface="Calibri"/>
            </a:endParaRPr>
          </a:p>
          <a:p>
            <a:pPr defTabSz="914377" eaLnBrk="0" fontAlgn="base" hangingPunct="0">
              <a:spcBef>
                <a:spcPct val="0"/>
              </a:spcBef>
              <a:spcAft>
                <a:spcPct val="0"/>
              </a:spcAft>
            </a:pPr>
            <a:endParaRPr lang="en-US" dirty="0">
              <a:solidFill>
                <a:srgbClr val="4D4D4F"/>
              </a:solidFill>
              <a:latin typeface="Calibri"/>
              <a:cs typeface="Calibri"/>
            </a:endParaRPr>
          </a:p>
          <a:p>
            <a:pPr defTabSz="914377" eaLnBrk="0" fontAlgn="base" hangingPunct="0">
              <a:spcBef>
                <a:spcPct val="0"/>
              </a:spcBef>
              <a:spcAft>
                <a:spcPct val="0"/>
              </a:spcAft>
            </a:pPr>
            <a:endParaRPr lang="en-US" dirty="0">
              <a:solidFill>
                <a:srgbClr val="4D4D4F"/>
              </a:solidFill>
              <a:latin typeface="Calibri"/>
              <a:cs typeface="Calibri"/>
            </a:endParaRPr>
          </a:p>
        </p:txBody>
      </p:sp>
      <p:sp>
        <p:nvSpPr>
          <p:cNvPr id="12" name="TextBox 11"/>
          <p:cNvSpPr txBox="1"/>
          <p:nvPr/>
        </p:nvSpPr>
        <p:spPr>
          <a:xfrm>
            <a:off x="1371537" y="4136366"/>
            <a:ext cx="2849565" cy="646331"/>
          </a:xfrm>
          <a:prstGeom prst="rect">
            <a:avLst/>
          </a:prstGeom>
          <a:noFill/>
        </p:spPr>
        <p:txBody>
          <a:bodyPr wrap="square" rtlCol="0">
            <a:spAutoFit/>
          </a:bodyPr>
          <a:lstStyle/>
          <a:p>
            <a:pPr algn="ctr" defTabSz="914377"/>
            <a:r>
              <a:rPr lang="en-AU" b="1" dirty="0">
                <a:solidFill>
                  <a:prstClr val="white"/>
                </a:solidFill>
                <a:latin typeface="Calibri" panose="020F0502020204030204"/>
              </a:rPr>
              <a:t>AUSGeoid2020 accuracy </a:t>
            </a:r>
          </a:p>
          <a:p>
            <a:pPr algn="ctr" defTabSz="914377"/>
            <a:r>
              <a:rPr lang="en-AU" b="1" dirty="0" smtClean="0">
                <a:solidFill>
                  <a:prstClr val="white"/>
                </a:solidFill>
                <a:latin typeface="Calibri" panose="020F0502020204030204"/>
              </a:rPr>
              <a:t>(</a:t>
            </a:r>
            <a:r>
              <a:rPr lang="en-US" b="1" dirty="0">
                <a:solidFill>
                  <a:prstClr val="white"/>
                </a:solidFill>
                <a:latin typeface="Calibri"/>
                <a:cs typeface="Calibri"/>
              </a:rPr>
              <a:t>8</a:t>
            </a:r>
            <a:r>
              <a:rPr lang="en-US" b="1" dirty="0" smtClean="0">
                <a:solidFill>
                  <a:prstClr val="white"/>
                </a:solidFill>
                <a:latin typeface="Calibri"/>
                <a:cs typeface="Calibri"/>
              </a:rPr>
              <a:t> </a:t>
            </a:r>
            <a:r>
              <a:rPr lang="mr-IN" b="1" dirty="0">
                <a:solidFill>
                  <a:prstClr val="white"/>
                </a:solidFill>
                <a:latin typeface="Calibri"/>
                <a:cs typeface="Calibri"/>
              </a:rPr>
              <a:t>–</a:t>
            </a:r>
            <a:r>
              <a:rPr lang="en-US" b="1" dirty="0">
                <a:solidFill>
                  <a:prstClr val="white"/>
                </a:solidFill>
                <a:latin typeface="Calibri"/>
                <a:cs typeface="Calibri"/>
              </a:rPr>
              <a:t> 13 cm)</a:t>
            </a:r>
            <a:endParaRPr lang="en-AU" b="1" dirty="0">
              <a:solidFill>
                <a:prstClr val="white"/>
              </a:solidFill>
              <a:latin typeface="Calibri" panose="020F0502020204030204"/>
            </a:endParaRPr>
          </a:p>
        </p:txBody>
      </p:sp>
      <p:sp>
        <p:nvSpPr>
          <p:cNvPr id="13" name="Rectangle 12"/>
          <p:cNvSpPr/>
          <p:nvPr/>
        </p:nvSpPr>
        <p:spPr>
          <a:xfrm>
            <a:off x="5951508" y="5762568"/>
            <a:ext cx="348172" cy="338554"/>
          </a:xfrm>
          <a:prstGeom prst="rect">
            <a:avLst/>
          </a:prstGeom>
        </p:spPr>
        <p:txBody>
          <a:bodyPr wrap="none">
            <a:spAutoFit/>
          </a:bodyPr>
          <a:lstStyle/>
          <a:p>
            <a:r>
              <a:rPr lang="en-US" sz="1600" kern="0" dirty="0" smtClean="0">
                <a:solidFill>
                  <a:schemeClr val="tx1">
                    <a:lumMod val="50000"/>
                  </a:schemeClr>
                </a:solidFill>
              </a:rPr>
              <a:t>m</a:t>
            </a:r>
            <a:endParaRPr lang="en-AU" sz="1600" dirty="0"/>
          </a:p>
        </p:txBody>
      </p:sp>
      <p:sp>
        <p:nvSpPr>
          <p:cNvPr id="10" name="Rectangle 9"/>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6289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9636"/>
            <a:ext cx="12192000" cy="580517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pic>
        <p:nvPicPr>
          <p:cNvPr id="6" name="Picture 2"/>
          <p:cNvPicPr>
            <a:picLocks noChangeAspect="1" noChangeArrowheads="1"/>
          </p:cNvPicPr>
          <p:nvPr/>
        </p:nvPicPr>
        <p:blipFill>
          <a:blip r:embed="rId3" cstate="print"/>
          <a:srcRect/>
          <a:stretch>
            <a:fillRect/>
          </a:stretch>
        </p:blipFill>
        <p:spPr bwMode="auto">
          <a:xfrm>
            <a:off x="367333" y="726035"/>
            <a:ext cx="6083179" cy="5249724"/>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14" y="671571"/>
            <a:ext cx="6371999" cy="5358651"/>
          </a:xfrm>
          <a:prstGeom prst="rect">
            <a:avLst/>
          </a:prstGeom>
          <a:noFill/>
          <a:ln>
            <a:noFill/>
          </a:ln>
        </p:spPr>
      </p:pic>
      <p:sp>
        <p:nvSpPr>
          <p:cNvPr id="8" name="Rectangle 7"/>
          <p:cNvSpPr/>
          <p:nvPr/>
        </p:nvSpPr>
        <p:spPr>
          <a:xfrm>
            <a:off x="8559136" y="1204335"/>
            <a:ext cx="813428" cy="400110"/>
          </a:xfrm>
          <a:prstGeom prst="rect">
            <a:avLst/>
          </a:prstGeom>
          <a:noFill/>
        </p:spPr>
        <p:txBody>
          <a:bodyPr wrap="none" lIns="91440" tIns="45720" rIns="91440" bIns="45720">
            <a:spAutoFit/>
          </a:bodyPr>
          <a:lstStyle/>
          <a:p>
            <a:pPr algn="ctr" defTabSz="914377"/>
            <a:r>
              <a:rPr lang="en-US" sz="2000" dirty="0">
                <a:ln w="10160">
                  <a:solidFill>
                    <a:prstClr val="black"/>
                  </a:solidFill>
                  <a:prstDash val="solid"/>
                </a:ln>
                <a:solidFill>
                  <a:prstClr val="black"/>
                </a:solidFill>
                <a:latin typeface="Calibri" panose="020F0502020204030204"/>
              </a:rPr>
              <a:t>AVWS</a:t>
            </a:r>
          </a:p>
        </p:txBody>
      </p:sp>
      <p:grpSp>
        <p:nvGrpSpPr>
          <p:cNvPr id="9" name="Group 8"/>
          <p:cNvGrpSpPr/>
          <p:nvPr/>
        </p:nvGrpSpPr>
        <p:grpSpPr>
          <a:xfrm>
            <a:off x="8224385" y="1613603"/>
            <a:ext cx="1965451" cy="2256790"/>
            <a:chOff x="7477427" y="1236960"/>
            <a:chExt cx="1497004" cy="1738506"/>
          </a:xfrm>
        </p:grpSpPr>
        <p:sp>
          <p:nvSpPr>
            <p:cNvPr id="12" name="Oval 11"/>
            <p:cNvSpPr/>
            <p:nvPr/>
          </p:nvSpPr>
          <p:spPr>
            <a:xfrm>
              <a:off x="7574171" y="1236960"/>
              <a:ext cx="936000" cy="900000"/>
            </a:xfrm>
            <a:prstGeom prst="ellipse">
              <a:avLst/>
            </a:prstGeom>
            <a:noFill/>
            <a:ln w="5715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7">
                <a:lnSpc>
                  <a:spcPct val="107000"/>
                </a:lnSpc>
                <a:spcAft>
                  <a:spcPts val="800"/>
                </a:spcAft>
                <a:defRPr/>
              </a:pPr>
              <a:endParaRPr lang="en-AU" sz="1000" kern="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3" name="Oval 12"/>
            <p:cNvSpPr/>
            <p:nvPr/>
          </p:nvSpPr>
          <p:spPr>
            <a:xfrm>
              <a:off x="7690235" y="1348222"/>
              <a:ext cx="720000" cy="684000"/>
            </a:xfrm>
            <a:prstGeom prst="ellipse">
              <a:avLst/>
            </a:prstGeom>
            <a:solidFill>
              <a:srgbClr val="7030A0"/>
            </a:solidFill>
            <a:ln w="12700" cap="flat" cmpd="sng" algn="ctr">
              <a:noFill/>
              <a:prstDash val="solid"/>
              <a:miter lim="800000"/>
            </a:ln>
            <a:effectLst/>
          </p:spPr>
          <p:txBody>
            <a:bodyPr rtlCol="0" anchor="ctr"/>
            <a:lstStyle/>
            <a:p>
              <a:pPr algn="ctr" defTabSz="914377">
                <a:defRPr/>
              </a:pPr>
              <a:endParaRPr lang="en-AU" kern="0">
                <a:solidFill>
                  <a:prstClr val="white"/>
                </a:solidFill>
                <a:latin typeface="Calibri" panose="020F0502020204030204"/>
              </a:endParaRPr>
            </a:p>
          </p:txBody>
        </p:sp>
        <p:sp>
          <p:nvSpPr>
            <p:cNvPr id="14" name="Arc 13"/>
            <p:cNvSpPr/>
            <p:nvPr/>
          </p:nvSpPr>
          <p:spPr>
            <a:xfrm rot="18816407">
              <a:off x="7596716" y="1597752"/>
              <a:ext cx="1258425" cy="1497004"/>
            </a:xfrm>
            <a:prstGeom prst="arc">
              <a:avLst>
                <a:gd name="adj1" fmla="val 16200000"/>
                <a:gd name="adj2" fmla="val 20082748"/>
              </a:avLst>
            </a:prstGeom>
            <a:noFill/>
            <a:ln w="38100" cap="flat" cmpd="sng" algn="ctr">
              <a:solidFill>
                <a:sysClr val="window" lastClr="FFFFFF"/>
              </a:solidFill>
              <a:prstDash val="solid"/>
              <a:miter lim="800000"/>
            </a:ln>
            <a:effectLst/>
          </p:spPr>
          <p:txBody>
            <a:bodyPr rtlCol="0" anchor="ctr"/>
            <a:lstStyle/>
            <a:p>
              <a:pPr algn="ctr" defTabSz="914377">
                <a:defRPr/>
              </a:pPr>
              <a:endParaRPr lang="en-AU" kern="0">
                <a:solidFill>
                  <a:prstClr val="black"/>
                </a:solidFill>
                <a:latin typeface="Calibri" panose="020F0502020204030204"/>
              </a:endParaRPr>
            </a:p>
          </p:txBody>
        </p:sp>
      </p:grpSp>
      <p:sp>
        <p:nvSpPr>
          <p:cNvPr id="15" name="Rectangle 14"/>
          <p:cNvSpPr/>
          <p:nvPr/>
        </p:nvSpPr>
        <p:spPr>
          <a:xfrm>
            <a:off x="8096195" y="2816722"/>
            <a:ext cx="1760485" cy="619272"/>
          </a:xfrm>
          <a:prstGeom prst="rect">
            <a:avLst/>
          </a:prstGeom>
        </p:spPr>
        <p:txBody>
          <a:bodyPr wrap="square">
            <a:spAutoFit/>
          </a:bodyPr>
          <a:lstStyle/>
          <a:p>
            <a:pPr algn="ctr" defTabSz="914377">
              <a:lnSpc>
                <a:spcPct val="107000"/>
              </a:lnSpc>
              <a:spcAft>
                <a:spcPts val="800"/>
              </a:spcAft>
            </a:pPr>
            <a:r>
              <a:rPr lang="en-AU" sz="1600" dirty="0">
                <a:solidFill>
                  <a:srgbClr val="000000"/>
                </a:solidFill>
                <a:latin typeface="Calibri" panose="020F0502020204030204"/>
                <a:ea typeface="Calibri" panose="020F0502020204030204" pitchFamily="34" charset="0"/>
                <a:cs typeface="Times New Roman" panose="02020603050405020304" pitchFamily="18" charset="0"/>
              </a:rPr>
              <a:t>Australian Vertical Working Surface</a:t>
            </a:r>
            <a:endParaRPr lang="en-AU" sz="1100" dirty="0">
              <a:solidFill>
                <a:prstClr val="black"/>
              </a:solidFill>
              <a:latin typeface="Calibri" panose="020F0502020204030204"/>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2" y="756685"/>
            <a:ext cx="6379779" cy="5328000"/>
          </a:xfrm>
          <a:prstGeom prst="rect">
            <a:avLst/>
          </a:prstGeom>
          <a:noFill/>
          <a:ln>
            <a:noFill/>
          </a:ln>
        </p:spPr>
      </p:pic>
      <p:sp>
        <p:nvSpPr>
          <p:cNvPr id="17" name="Rectangle 16"/>
          <p:cNvSpPr/>
          <p:nvPr/>
        </p:nvSpPr>
        <p:spPr>
          <a:xfrm>
            <a:off x="6336367" y="3645536"/>
            <a:ext cx="5660764" cy="2390911"/>
          </a:xfrm>
          <a:prstGeom prst="rect">
            <a:avLst/>
          </a:prstGeom>
        </p:spPr>
        <p:txBody>
          <a:bodyPr wrap="square">
            <a:spAutoFit/>
          </a:bodyPr>
          <a:lstStyle/>
          <a:p>
            <a:pPr marL="380990" indent="-380990">
              <a:buFont typeface="Arial" panose="020B0604020202020204" pitchFamily="34" charset="0"/>
              <a:buChar char="•"/>
            </a:pPr>
            <a:r>
              <a:rPr lang="en-AU" dirty="0" smtClean="0"/>
              <a:t>Updated version of the gravimetric component of AUSGeoid2020</a:t>
            </a:r>
          </a:p>
          <a:p>
            <a:pPr marL="380990" indent="-380990">
              <a:buFont typeface="Arial" panose="020B0604020202020204" pitchFamily="34" charset="0"/>
              <a:buChar char="•"/>
            </a:pPr>
            <a:r>
              <a:rPr lang="en-AU" dirty="0" smtClean="0"/>
              <a:t>Bias and distortion of AHD has been removed</a:t>
            </a:r>
          </a:p>
          <a:p>
            <a:pPr marL="380990" indent="-380990">
              <a:buFont typeface="Arial" panose="020B0604020202020204" pitchFamily="34" charset="0"/>
              <a:buChar char="•"/>
            </a:pPr>
            <a:r>
              <a:rPr lang="en-AU" dirty="0" smtClean="0"/>
              <a:t>Smoother surface </a:t>
            </a:r>
            <a:r>
              <a:rPr lang="en-AU" dirty="0"/>
              <a:t>for LiDAR, remote sensing, environmental modelling, major projects (e.g. </a:t>
            </a:r>
            <a:r>
              <a:rPr lang="en-AU" dirty="0" smtClean="0"/>
              <a:t>road </a:t>
            </a:r>
            <a:r>
              <a:rPr lang="en-AU" dirty="0"/>
              <a:t>construction)</a:t>
            </a:r>
          </a:p>
          <a:p>
            <a:pPr marL="380990" indent="-380990">
              <a:buFont typeface="Arial" panose="020B0604020202020204" pitchFamily="34" charset="0"/>
              <a:buChar char="•"/>
            </a:pPr>
            <a:r>
              <a:rPr lang="en-AU" dirty="0"/>
              <a:t>Works seamlessly on and offshore</a:t>
            </a:r>
          </a:p>
          <a:p>
            <a:pPr marL="380990" indent="-380990">
              <a:buFont typeface="Arial" panose="020B0604020202020204" pitchFamily="34" charset="0"/>
              <a:buChar char="•"/>
            </a:pPr>
            <a:endParaRPr lang="en-AU" dirty="0"/>
          </a:p>
        </p:txBody>
      </p:sp>
      <p:sp>
        <p:nvSpPr>
          <p:cNvPr id="18" name="Title 1"/>
          <p:cNvSpPr txBox="1">
            <a:spLocks/>
          </p:cNvSpPr>
          <p:nvPr/>
        </p:nvSpPr>
        <p:spPr>
          <a:xfrm>
            <a:off x="367333" y="1"/>
            <a:ext cx="10515600" cy="920751"/>
          </a:xfrm>
          <a:prstGeom prst="rect">
            <a:avLst/>
          </a:prstGeom>
          <a:noFill/>
        </p:spPr>
        <p:txBody>
          <a:bodyPr vert="horz" lIns="121920" tIns="60960" rIns="121920" bIns="60960" rtlCol="0" anchor="ctr">
            <a:noAutofit/>
          </a:bodyPr>
          <a:lstStyle>
            <a:lvl1pPr algn="l" defTabSz="685800" rtl="0" eaLnBrk="1" latinLnBrk="0" hangingPunct="1">
              <a:lnSpc>
                <a:spcPct val="90000"/>
              </a:lnSpc>
              <a:spcBef>
                <a:spcPct val="0"/>
              </a:spcBef>
              <a:buNone/>
              <a:defRPr sz="2700" b="1" kern="1200">
                <a:solidFill>
                  <a:srgbClr val="008266"/>
                </a:solidFill>
                <a:latin typeface="+mn-lt"/>
                <a:ea typeface="+mj-ea"/>
                <a:cs typeface="+mj-cs"/>
              </a:defRPr>
            </a:lvl1pPr>
          </a:lstStyle>
          <a:p>
            <a:pPr defTabSz="914400">
              <a:defRPr/>
            </a:pPr>
            <a:r>
              <a:rPr lang="en-AU" sz="3200" dirty="0"/>
              <a:t>Australian Vertical Working Surface – gravimetric component </a:t>
            </a:r>
          </a:p>
        </p:txBody>
      </p:sp>
      <p:sp>
        <p:nvSpPr>
          <p:cNvPr id="19" name="Rectangle 18"/>
          <p:cNvSpPr/>
          <p:nvPr/>
        </p:nvSpPr>
        <p:spPr>
          <a:xfrm>
            <a:off x="5625133" y="5785815"/>
            <a:ext cx="768085" cy="318100"/>
          </a:xfrm>
          <a:prstGeom prst="rect">
            <a:avLst/>
          </a:prstGeom>
        </p:spPr>
        <p:txBody>
          <a:bodyPr wrap="square">
            <a:spAutoFit/>
          </a:bodyPr>
          <a:lstStyle/>
          <a:p>
            <a:r>
              <a:rPr lang="en-AU" sz="1467" dirty="0">
                <a:solidFill>
                  <a:prstClr val="black"/>
                </a:solidFill>
                <a:latin typeface="Calibri" panose="020F0502020204030204"/>
              </a:rPr>
              <a:t>m</a:t>
            </a:r>
            <a:endParaRPr lang="en-AU" sz="2400" dirty="0"/>
          </a:p>
        </p:txBody>
      </p:sp>
      <p:sp>
        <p:nvSpPr>
          <p:cNvPr id="20" name="Rectangle 19"/>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204040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9636"/>
            <a:ext cx="12192000" cy="580517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92766"/>
            <a:ext cx="12192000" cy="580517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pic>
        <p:nvPicPr>
          <p:cNvPr id="7" name="Content Placeholder 4"/>
          <p:cNvPicPr>
            <a:picLocks noGrp="1" noChangeAspect="1"/>
          </p:cNvPicPr>
          <p:nvPr>
            <p:ph idx="1"/>
          </p:nvPr>
        </p:nvPicPr>
        <p:blipFill>
          <a:blip r:embed="rId3"/>
          <a:srcRect l="-14973" r="-14973"/>
          <a:stretch>
            <a:fillRect/>
          </a:stretch>
        </p:blipFill>
        <p:spPr>
          <a:xfrm>
            <a:off x="4921547" y="555609"/>
            <a:ext cx="8203876" cy="5239783"/>
          </a:xfrm>
        </p:spPr>
      </p:pic>
      <p:sp>
        <p:nvSpPr>
          <p:cNvPr id="8" name="TextBox 7"/>
          <p:cNvSpPr txBox="1"/>
          <p:nvPr/>
        </p:nvSpPr>
        <p:spPr>
          <a:xfrm>
            <a:off x="6801264" y="3895997"/>
            <a:ext cx="2849565" cy="646331"/>
          </a:xfrm>
          <a:prstGeom prst="rect">
            <a:avLst/>
          </a:prstGeom>
          <a:noFill/>
        </p:spPr>
        <p:txBody>
          <a:bodyPr wrap="square" rtlCol="0">
            <a:spAutoFit/>
          </a:bodyPr>
          <a:lstStyle/>
          <a:p>
            <a:pPr algn="ctr" defTabSz="914377"/>
            <a:r>
              <a:rPr lang="en-AU" b="1" dirty="0">
                <a:solidFill>
                  <a:prstClr val="black"/>
                </a:solidFill>
                <a:latin typeface="Calibri" panose="020F0502020204030204"/>
              </a:rPr>
              <a:t>AVWS accuracy </a:t>
            </a:r>
          </a:p>
          <a:p>
            <a:pPr algn="ctr" defTabSz="914377"/>
            <a:r>
              <a:rPr lang="en-AU" b="1" dirty="0">
                <a:solidFill>
                  <a:prstClr val="black"/>
                </a:solidFill>
                <a:latin typeface="Calibri" panose="020F0502020204030204"/>
              </a:rPr>
              <a:t>(</a:t>
            </a:r>
            <a:r>
              <a:rPr lang="en-US" b="1" dirty="0">
                <a:solidFill>
                  <a:prstClr val="black"/>
                </a:solidFill>
                <a:latin typeface="Calibri"/>
                <a:cs typeface="Calibri"/>
              </a:rPr>
              <a:t>1 </a:t>
            </a:r>
            <a:r>
              <a:rPr lang="mr-IN" b="1" dirty="0">
                <a:solidFill>
                  <a:prstClr val="black"/>
                </a:solidFill>
                <a:latin typeface="Calibri"/>
                <a:cs typeface="Calibri"/>
              </a:rPr>
              <a:t>–</a:t>
            </a:r>
            <a:r>
              <a:rPr lang="en-US" b="1" dirty="0">
                <a:solidFill>
                  <a:prstClr val="black"/>
                </a:solidFill>
                <a:latin typeface="Calibri"/>
                <a:cs typeface="Calibri"/>
              </a:rPr>
              <a:t> 8 cm)</a:t>
            </a:r>
            <a:endParaRPr lang="en-AU" b="1" dirty="0">
              <a:solidFill>
                <a:prstClr val="black"/>
              </a:solidFill>
              <a:latin typeface="Calibri" panose="020F0502020204030204"/>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1" y="744383"/>
            <a:ext cx="5936003" cy="5004000"/>
          </a:xfrm>
          <a:prstGeom prst="rect">
            <a:avLst/>
          </a:prstGeom>
          <a:noFill/>
          <a:ln>
            <a:noFill/>
          </a:ln>
        </p:spPr>
      </p:pic>
      <p:sp>
        <p:nvSpPr>
          <p:cNvPr id="12" name="TextBox 11"/>
          <p:cNvSpPr txBox="1"/>
          <p:nvPr/>
        </p:nvSpPr>
        <p:spPr>
          <a:xfrm>
            <a:off x="2131754" y="5645612"/>
            <a:ext cx="3465051" cy="338554"/>
          </a:xfrm>
          <a:prstGeom prst="rect">
            <a:avLst/>
          </a:prstGeom>
          <a:noFill/>
        </p:spPr>
        <p:txBody>
          <a:bodyPr wrap="none" rtlCol="0">
            <a:spAutoFit/>
          </a:bodyPr>
          <a:lstStyle/>
          <a:p>
            <a:pPr defTabSz="914377"/>
            <a:r>
              <a:rPr lang="en-AU" sz="1600" dirty="0">
                <a:solidFill>
                  <a:prstClr val="black"/>
                </a:solidFill>
                <a:latin typeface="Calibri" panose="020F0502020204030204"/>
              </a:rPr>
              <a:t>Brown et al. (2018), Journal of Geodesy</a:t>
            </a:r>
          </a:p>
        </p:txBody>
      </p:sp>
      <p:sp>
        <p:nvSpPr>
          <p:cNvPr id="13" name="TextBox 12"/>
          <p:cNvSpPr txBox="1"/>
          <p:nvPr/>
        </p:nvSpPr>
        <p:spPr>
          <a:xfrm>
            <a:off x="909214" y="3895997"/>
            <a:ext cx="2849565" cy="646331"/>
          </a:xfrm>
          <a:prstGeom prst="rect">
            <a:avLst/>
          </a:prstGeom>
          <a:noFill/>
        </p:spPr>
        <p:txBody>
          <a:bodyPr wrap="square" rtlCol="0">
            <a:spAutoFit/>
          </a:bodyPr>
          <a:lstStyle/>
          <a:p>
            <a:pPr algn="ctr" defTabSz="914377"/>
            <a:r>
              <a:rPr lang="en-AU" b="1" dirty="0">
                <a:solidFill>
                  <a:prstClr val="white"/>
                </a:solidFill>
                <a:latin typeface="Calibri" panose="020F0502020204030204"/>
              </a:rPr>
              <a:t>AUSGeoid2020 accuracy </a:t>
            </a:r>
          </a:p>
          <a:p>
            <a:pPr algn="ctr" defTabSz="914377"/>
            <a:r>
              <a:rPr lang="en-AU" b="1" dirty="0" smtClean="0">
                <a:solidFill>
                  <a:prstClr val="white"/>
                </a:solidFill>
                <a:latin typeface="Calibri" panose="020F0502020204030204"/>
              </a:rPr>
              <a:t>(</a:t>
            </a:r>
            <a:r>
              <a:rPr lang="en-US" b="1" dirty="0">
                <a:solidFill>
                  <a:prstClr val="white"/>
                </a:solidFill>
                <a:latin typeface="Calibri"/>
                <a:cs typeface="Calibri"/>
              </a:rPr>
              <a:t>8</a:t>
            </a:r>
            <a:r>
              <a:rPr lang="en-US" b="1" dirty="0" smtClean="0">
                <a:solidFill>
                  <a:prstClr val="white"/>
                </a:solidFill>
                <a:latin typeface="Calibri"/>
                <a:cs typeface="Calibri"/>
              </a:rPr>
              <a:t> </a:t>
            </a:r>
            <a:r>
              <a:rPr lang="mr-IN" b="1" dirty="0">
                <a:solidFill>
                  <a:prstClr val="white"/>
                </a:solidFill>
                <a:latin typeface="Calibri"/>
                <a:cs typeface="Calibri"/>
              </a:rPr>
              <a:t>–</a:t>
            </a:r>
            <a:r>
              <a:rPr lang="en-US" b="1" dirty="0">
                <a:solidFill>
                  <a:prstClr val="white"/>
                </a:solidFill>
                <a:latin typeface="Calibri"/>
                <a:cs typeface="Calibri"/>
              </a:rPr>
              <a:t> 13 cm)</a:t>
            </a:r>
            <a:endParaRPr lang="en-AU" b="1" dirty="0">
              <a:solidFill>
                <a:prstClr val="white"/>
              </a:solidFill>
              <a:latin typeface="Calibri" panose="020F0502020204030204"/>
            </a:endParaRPr>
          </a:p>
        </p:txBody>
      </p:sp>
      <p:sp>
        <p:nvSpPr>
          <p:cNvPr id="14" name="Rectangle 13"/>
          <p:cNvSpPr/>
          <p:nvPr/>
        </p:nvSpPr>
        <p:spPr>
          <a:xfrm>
            <a:off x="5936100" y="921027"/>
            <a:ext cx="464701" cy="47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U">
              <a:solidFill>
                <a:prstClr val="white"/>
              </a:solidFill>
              <a:latin typeface="Calibri" panose="020F0502020204030204"/>
            </a:endParaRPr>
          </a:p>
        </p:txBody>
      </p:sp>
      <p:sp>
        <p:nvSpPr>
          <p:cNvPr id="15" name="Rectangle 14"/>
          <p:cNvSpPr/>
          <p:nvPr/>
        </p:nvSpPr>
        <p:spPr>
          <a:xfrm>
            <a:off x="5313219" y="5436166"/>
            <a:ext cx="768085" cy="318100"/>
          </a:xfrm>
          <a:prstGeom prst="rect">
            <a:avLst/>
          </a:prstGeom>
        </p:spPr>
        <p:txBody>
          <a:bodyPr wrap="square">
            <a:spAutoFit/>
          </a:bodyPr>
          <a:lstStyle/>
          <a:p>
            <a:r>
              <a:rPr lang="en-AU" sz="1467" dirty="0">
                <a:solidFill>
                  <a:prstClr val="black"/>
                </a:solidFill>
                <a:latin typeface="Calibri" panose="020F0502020204030204"/>
              </a:rPr>
              <a:t>m</a:t>
            </a:r>
            <a:endParaRPr lang="en-AU" sz="2400" dirty="0"/>
          </a:p>
        </p:txBody>
      </p:sp>
      <p:sp>
        <p:nvSpPr>
          <p:cNvPr id="16" name="Rectangle 15"/>
          <p:cNvSpPr/>
          <p:nvPr/>
        </p:nvSpPr>
        <p:spPr>
          <a:xfrm>
            <a:off x="11430541" y="5463393"/>
            <a:ext cx="768085" cy="318100"/>
          </a:xfrm>
          <a:prstGeom prst="rect">
            <a:avLst/>
          </a:prstGeom>
        </p:spPr>
        <p:txBody>
          <a:bodyPr wrap="square">
            <a:spAutoFit/>
          </a:bodyPr>
          <a:lstStyle/>
          <a:p>
            <a:r>
              <a:rPr lang="en-AU" sz="1467" dirty="0">
                <a:solidFill>
                  <a:prstClr val="black"/>
                </a:solidFill>
                <a:latin typeface="Calibri" panose="020F0502020204030204"/>
              </a:rPr>
              <a:t>m</a:t>
            </a:r>
            <a:endParaRPr lang="en-AU" sz="2400" dirty="0"/>
          </a:p>
        </p:txBody>
      </p:sp>
      <p:sp>
        <p:nvSpPr>
          <p:cNvPr id="17" name="Title 1"/>
          <p:cNvSpPr>
            <a:spLocks noGrp="1"/>
          </p:cNvSpPr>
          <p:nvPr>
            <p:ph type="title"/>
          </p:nvPr>
        </p:nvSpPr>
        <p:spPr>
          <a:xfrm>
            <a:off x="454279" y="258565"/>
            <a:ext cx="10105773" cy="492443"/>
          </a:xfrm>
        </p:spPr>
        <p:txBody>
          <a:bodyPr>
            <a:normAutofit fontScale="90000"/>
          </a:bodyPr>
          <a:lstStyle/>
          <a:p>
            <a:r>
              <a:rPr lang="en-AU" dirty="0" smtClean="0"/>
              <a:t>AUSGeoid2020 accuracy vs AVWS accuracy</a:t>
            </a:r>
            <a:endParaRPr lang="en-US" dirty="0"/>
          </a:p>
        </p:txBody>
      </p:sp>
      <p:sp>
        <p:nvSpPr>
          <p:cNvPr id="18" name="TextBox 17"/>
          <p:cNvSpPr txBox="1"/>
          <p:nvPr/>
        </p:nvSpPr>
        <p:spPr>
          <a:xfrm>
            <a:off x="7786140" y="5676127"/>
            <a:ext cx="4022320" cy="338554"/>
          </a:xfrm>
          <a:prstGeom prst="rect">
            <a:avLst/>
          </a:prstGeom>
          <a:noFill/>
        </p:spPr>
        <p:txBody>
          <a:bodyPr wrap="none" rtlCol="0">
            <a:spAutoFit/>
          </a:bodyPr>
          <a:lstStyle/>
          <a:p>
            <a:pPr defTabSz="914377"/>
            <a:r>
              <a:rPr lang="en-AU" sz="1600" dirty="0" smtClean="0">
                <a:solidFill>
                  <a:prstClr val="black"/>
                </a:solidFill>
                <a:latin typeface="Calibri" panose="020F0502020204030204"/>
              </a:rPr>
              <a:t>Featherstone </a:t>
            </a:r>
            <a:r>
              <a:rPr lang="en-AU" sz="1600" dirty="0">
                <a:solidFill>
                  <a:prstClr val="black"/>
                </a:solidFill>
                <a:latin typeface="Calibri" panose="020F0502020204030204"/>
              </a:rPr>
              <a:t>et al. (</a:t>
            </a:r>
            <a:r>
              <a:rPr lang="en-AU" sz="1600" dirty="0" smtClean="0">
                <a:solidFill>
                  <a:prstClr val="black"/>
                </a:solidFill>
                <a:latin typeface="Calibri" panose="020F0502020204030204"/>
              </a:rPr>
              <a:t>2017), </a:t>
            </a:r>
            <a:r>
              <a:rPr lang="en-AU" sz="1600" dirty="0">
                <a:solidFill>
                  <a:prstClr val="black"/>
                </a:solidFill>
                <a:latin typeface="Calibri" panose="020F0502020204030204"/>
              </a:rPr>
              <a:t>Journal of Geodesy</a:t>
            </a:r>
          </a:p>
        </p:txBody>
      </p:sp>
      <p:sp>
        <p:nvSpPr>
          <p:cNvPr id="19" name="Rectangle 18"/>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6085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AU" dirty="0"/>
          </a:p>
        </p:txBody>
      </p:sp>
      <p:sp>
        <p:nvSpPr>
          <p:cNvPr id="3" name="Content Placeholder 2"/>
          <p:cNvSpPr>
            <a:spLocks noGrp="1"/>
          </p:cNvSpPr>
          <p:nvPr>
            <p:ph idx="1"/>
          </p:nvPr>
        </p:nvSpPr>
        <p:spPr>
          <a:xfrm>
            <a:off x="6566917" y="1174504"/>
            <a:ext cx="5184844" cy="4858970"/>
          </a:xfrm>
        </p:spPr>
        <p:txBody>
          <a:bodyPr>
            <a:normAutofit/>
          </a:bodyPr>
          <a:lstStyle/>
          <a:p>
            <a:r>
              <a:rPr lang="en-US" sz="2400" dirty="0" smtClean="0"/>
              <a:t>Director of National Geodesy at Geoscience Australia </a:t>
            </a:r>
          </a:p>
          <a:p>
            <a:r>
              <a:rPr lang="en-US" sz="2400" dirty="0" smtClean="0"/>
              <a:t>Commonwealth representative on Intergovernmental Committee on Surveying and Mapping (ICSM)</a:t>
            </a:r>
          </a:p>
          <a:p>
            <a:r>
              <a:rPr lang="en-US" sz="2400" dirty="0" smtClean="0"/>
              <a:t>Chair of the ICSM Permanent Committee on Geodesy (PCG)</a:t>
            </a:r>
          </a:p>
          <a:p>
            <a:r>
              <a:rPr lang="en-US" sz="2400" dirty="0" smtClean="0"/>
              <a:t>Australian representative on FIG Commission 5 – Positioning and Measurement</a:t>
            </a:r>
          </a:p>
          <a:p>
            <a:r>
              <a:rPr lang="en-US" sz="2400" dirty="0" smtClean="0"/>
              <a:t>E</a:t>
            </a:r>
            <a:r>
              <a:rPr lang="en-US" sz="2400" dirty="0" smtClean="0">
                <a:solidFill>
                  <a:srgbClr val="FF0000"/>
                </a:solidFill>
              </a:rPr>
              <a:t>s</a:t>
            </a:r>
            <a:r>
              <a:rPr lang="en-US" sz="2400" dirty="0" smtClean="0"/>
              <a:t>s</a:t>
            </a:r>
            <a:r>
              <a:rPr lang="en-US" sz="2400" dirty="0" smtClean="0">
                <a:solidFill>
                  <a:srgbClr val="FF0000"/>
                </a:solidFill>
              </a:rPr>
              <a:t>e</a:t>
            </a:r>
            <a:r>
              <a:rPr lang="en-US" sz="2400" dirty="0" smtClean="0"/>
              <a:t>n</a:t>
            </a:r>
            <a:r>
              <a:rPr lang="en-US" sz="2400" dirty="0" smtClean="0">
                <a:solidFill>
                  <a:srgbClr val="FF0000"/>
                </a:solidFill>
              </a:rPr>
              <a:t>d</a:t>
            </a:r>
            <a:r>
              <a:rPr lang="en-US" sz="2400" dirty="0" smtClean="0"/>
              <a:t>o</a:t>
            </a:r>
            <a:r>
              <a:rPr lang="en-US" sz="2400" dirty="0" smtClean="0">
                <a:solidFill>
                  <a:srgbClr val="FF0000"/>
                </a:solidFill>
              </a:rPr>
              <a:t>n</a:t>
            </a:r>
            <a:r>
              <a:rPr lang="en-US" sz="2400" dirty="0" smtClean="0"/>
              <a:t> s</a:t>
            </a:r>
            <a:r>
              <a:rPr lang="en-US" sz="2400" dirty="0" smtClean="0">
                <a:solidFill>
                  <a:srgbClr val="FF0000"/>
                </a:solidFill>
              </a:rPr>
              <a:t>u</a:t>
            </a:r>
            <a:r>
              <a:rPr lang="en-US" sz="2400" dirty="0" smtClean="0"/>
              <a:t>p</a:t>
            </a:r>
            <a:r>
              <a:rPr lang="en-US" sz="2400" dirty="0" smtClean="0">
                <a:solidFill>
                  <a:srgbClr val="FF0000"/>
                </a:solidFill>
              </a:rPr>
              <a:t>p</a:t>
            </a:r>
            <a:r>
              <a:rPr lang="en-US" sz="2400" dirty="0" smtClean="0"/>
              <a:t>o</a:t>
            </a:r>
            <a:r>
              <a:rPr lang="en-US" sz="2400" dirty="0" smtClean="0">
                <a:solidFill>
                  <a:srgbClr val="FF0000"/>
                </a:solidFill>
              </a:rPr>
              <a:t>r</a:t>
            </a:r>
            <a:r>
              <a:rPr lang="en-US" sz="2400" dirty="0" smtClean="0"/>
              <a:t>t</a:t>
            </a:r>
            <a:r>
              <a:rPr lang="en-US" sz="2400" dirty="0" smtClean="0">
                <a:solidFill>
                  <a:srgbClr val="FF0000"/>
                </a:solidFill>
              </a:rPr>
              <a:t>e</a:t>
            </a:r>
            <a:r>
              <a:rPr lang="en-US" sz="2400" dirty="0" smtClean="0"/>
              <a:t>r</a:t>
            </a:r>
          </a:p>
          <a:p>
            <a:endParaRPr lang="en-US" sz="2400" dirty="0" smtClean="0"/>
          </a:p>
          <a:p>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89" y="1465976"/>
            <a:ext cx="5486400" cy="3657600"/>
          </a:xfrm>
          <a:prstGeom prst="rect">
            <a:avLst/>
          </a:prstGeom>
        </p:spPr>
      </p:pic>
    </p:spTree>
    <p:extLst>
      <p:ext uri="{BB962C8B-B14F-4D97-AF65-F5344CB8AC3E}">
        <p14:creationId xmlns:p14="http://schemas.microsoft.com/office/powerpoint/2010/main" val="2455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883087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1544"/>
            <a:ext cx="10972800" cy="523220"/>
          </a:xfrm>
        </p:spPr>
        <p:txBody>
          <a:bodyPr>
            <a:noAutofit/>
          </a:bodyPr>
          <a:lstStyle/>
          <a:p>
            <a:r>
              <a:rPr lang="en-AU" dirty="0" smtClean="0"/>
              <a:t>Need for improved geodesy standards</a:t>
            </a:r>
            <a:endParaRPr lang="en-AU" dirty="0"/>
          </a:p>
        </p:txBody>
      </p:sp>
      <p:sp>
        <p:nvSpPr>
          <p:cNvPr id="3" name="Content Placeholder 2"/>
          <p:cNvSpPr>
            <a:spLocks noGrp="1"/>
          </p:cNvSpPr>
          <p:nvPr>
            <p:ph idx="1"/>
          </p:nvPr>
        </p:nvSpPr>
        <p:spPr>
          <a:xfrm>
            <a:off x="609600" y="1106557"/>
            <a:ext cx="10972800" cy="4514521"/>
          </a:xfrm>
        </p:spPr>
        <p:txBody>
          <a:bodyPr/>
          <a:lstStyle/>
          <a:p>
            <a:pPr marL="342900" lvl="0" indent="-342900">
              <a:buFont typeface="Arial" panose="020B0604020202020204" pitchFamily="34" charset="0"/>
              <a:buChar char="•"/>
            </a:pPr>
            <a:r>
              <a:rPr lang="en-AU" dirty="0"/>
              <a:t>Current </a:t>
            </a:r>
            <a:r>
              <a:rPr lang="en-AU" dirty="0" smtClean="0"/>
              <a:t>formats and standards </a:t>
            </a:r>
            <a:r>
              <a:rPr lang="en-AU" dirty="0"/>
              <a:t>for delivering geodetic data will not adequately serve the needs of new (non-geodetic) users, who will emerge on account of the rapid growth in precise positioning services.</a:t>
            </a:r>
          </a:p>
          <a:p>
            <a:pPr marL="342900" lvl="0" indent="-342900">
              <a:buFont typeface="Arial" panose="020B0604020202020204" pitchFamily="34" charset="0"/>
              <a:buChar char="•"/>
            </a:pPr>
            <a:r>
              <a:rPr lang="en-AU" dirty="0"/>
              <a:t>Broad, multi-domain, standards are important for combining geodetic data with data from other domains. </a:t>
            </a:r>
          </a:p>
          <a:p>
            <a:pPr marL="342900" lvl="0" indent="-342900">
              <a:buFont typeface="Arial" panose="020B0604020202020204" pitchFamily="34" charset="0"/>
              <a:buChar char="•"/>
            </a:pPr>
            <a:r>
              <a:rPr lang="en-AU" dirty="0"/>
              <a:t>Internationally, several groups (e.g. Inspire, DCAT, ESIP, CODATA) are working on defining standards for geospatial and geophysical metadata and enhancing interoperability. </a:t>
            </a:r>
            <a:endParaRPr lang="en-AU" dirty="0" smtClean="0"/>
          </a:p>
          <a:p>
            <a:pPr marL="342900" lvl="0" indent="-342900">
              <a:buFont typeface="Arial" panose="020B0604020202020204" pitchFamily="34" charset="0"/>
              <a:buChar char="•"/>
            </a:pPr>
            <a:r>
              <a:rPr lang="en-AU" dirty="0" smtClean="0"/>
              <a:t>However</a:t>
            </a:r>
            <a:r>
              <a:rPr lang="en-AU" dirty="0"/>
              <a:t>, there is no international strategy to ensure geodetic </a:t>
            </a:r>
            <a:r>
              <a:rPr lang="en-AU" dirty="0" smtClean="0"/>
              <a:t>data is </a:t>
            </a:r>
            <a:r>
              <a:rPr lang="en-AU" b="1" dirty="0" smtClean="0"/>
              <a:t>Findable, Accessible, Interoperable and Reusable (FAIR).</a:t>
            </a:r>
            <a:endParaRPr lang="en-AU" b="1" dirty="0"/>
          </a:p>
          <a:p>
            <a:pPr marL="342900" lvl="0" indent="-342900">
              <a:buFont typeface="Arial" panose="020B0604020202020204" pitchFamily="34" charset="0"/>
              <a:buChar char="•"/>
            </a:pPr>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98214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11419" y="453796"/>
            <a:ext cx="1649895" cy="89473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UN GGIM </a:t>
            </a:r>
            <a:r>
              <a:rPr kumimoji="0" lang="en-US" sz="2000" b="1" i="0" u="none" strike="noStrike" cap="none" normalizeH="0" baseline="0" dirty="0" err="1" smtClean="0">
                <a:ln>
                  <a:noFill/>
                </a:ln>
                <a:solidFill>
                  <a:schemeClr val="bg1"/>
                </a:solidFill>
                <a:effectLst/>
                <a:latin typeface="Calibri" panose="020F0502020204030204" pitchFamily="34" charset="0"/>
                <a:cs typeface="Calibri" panose="020F0502020204030204" pitchFamily="34" charset="0"/>
              </a:rPr>
              <a:t>SCoG</a:t>
            </a:r>
            <a:endPar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sz="1200" b="1" dirty="0">
                <a:solidFill>
                  <a:schemeClr val="bg1"/>
                </a:solidFill>
                <a:latin typeface="Calibri" panose="020F0502020204030204" pitchFamily="34" charset="0"/>
                <a:cs typeface="Calibri" panose="020F0502020204030204" pitchFamily="34" charset="0"/>
              </a:rPr>
              <a:t>(intergovernmental</a:t>
            </a:r>
            <a:r>
              <a:rPr lang="en-US" sz="1200" b="1" dirty="0" smtClean="0">
                <a:solidFill>
                  <a:schemeClr val="bg1"/>
                </a:solidFill>
                <a:latin typeface="Calibri" panose="020F0502020204030204" pitchFamily="34" charset="0"/>
                <a:cs typeface="Calibri" panose="020F0502020204030204" pitchFamily="34" charset="0"/>
              </a:rPr>
              <a:t>)</a:t>
            </a:r>
            <a:endParaRPr kumimoji="0" lang="en-AU" sz="12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0" name="Rectangle 9"/>
          <p:cNvSpPr/>
          <p:nvPr/>
        </p:nvSpPr>
        <p:spPr bwMode="auto">
          <a:xfrm>
            <a:off x="2126966" y="453795"/>
            <a:ext cx="1649895" cy="89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IAG GGOS</a:t>
            </a:r>
          </a:p>
        </p:txBody>
      </p:sp>
      <p:sp>
        <p:nvSpPr>
          <p:cNvPr id="11" name="Rectangle 10"/>
          <p:cNvSpPr/>
          <p:nvPr/>
        </p:nvSpPr>
        <p:spPr bwMode="auto">
          <a:xfrm>
            <a:off x="3942513" y="453795"/>
            <a:ext cx="1649895" cy="89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FIG</a:t>
            </a:r>
          </a:p>
          <a:p>
            <a:pPr marL="0" marR="0" indent="0" algn="ctr" defTabSz="914400" rtl="0" eaLnBrk="0" fontAlgn="base" latinLnBrk="0" hangingPunct="0">
              <a:lnSpc>
                <a:spcPct val="100000"/>
              </a:lnSpc>
              <a:spcBef>
                <a:spcPct val="0"/>
              </a:spcBef>
              <a:spcAft>
                <a:spcPct val="0"/>
              </a:spcAft>
              <a:buClrTx/>
              <a:buSzTx/>
              <a:buFontTx/>
              <a:buNone/>
              <a:tabLst/>
            </a:pPr>
            <a:r>
              <a:rPr lang="en-US" sz="2000" b="1" dirty="0" err="1" smtClean="0">
                <a:solidFill>
                  <a:schemeClr val="bg1"/>
                </a:solidFill>
                <a:latin typeface="Calibri" panose="020F0502020204030204" pitchFamily="34" charset="0"/>
                <a:cs typeface="Calibri" panose="020F0502020204030204" pitchFamily="34" charset="0"/>
              </a:rPr>
              <a:t>Comm</a:t>
            </a:r>
            <a:r>
              <a:rPr lang="en-US" sz="2000" b="1" dirty="0" smtClean="0">
                <a:solidFill>
                  <a:schemeClr val="bg1"/>
                </a:solidFill>
                <a:latin typeface="Calibri" panose="020F0502020204030204" pitchFamily="34" charset="0"/>
                <a:cs typeface="Calibri" panose="020F0502020204030204" pitchFamily="34" charset="0"/>
              </a:rPr>
              <a:t> 5</a:t>
            </a: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2" name="Rectangle 11"/>
          <p:cNvSpPr/>
          <p:nvPr/>
        </p:nvSpPr>
        <p:spPr bwMode="auto">
          <a:xfrm>
            <a:off x="5758060" y="453795"/>
            <a:ext cx="1649895" cy="89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ISO TC 211</a:t>
            </a: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3" name="Rectangle 12"/>
          <p:cNvSpPr/>
          <p:nvPr/>
        </p:nvSpPr>
        <p:spPr bwMode="auto">
          <a:xfrm>
            <a:off x="7573607" y="453796"/>
            <a:ext cx="1649895" cy="89473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GEO</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latin typeface="Calibri" panose="020F0502020204030204" pitchFamily="34" charset="0"/>
                <a:cs typeface="Calibri" panose="020F0502020204030204" pitchFamily="34" charset="0"/>
              </a:rPr>
              <a:t>(intergovernmental)</a:t>
            </a: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4" name="Rectangle 13"/>
          <p:cNvSpPr/>
          <p:nvPr/>
        </p:nvSpPr>
        <p:spPr bwMode="auto">
          <a:xfrm>
            <a:off x="311419" y="2262698"/>
            <a:ext cx="10727630" cy="40229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Standards (ISO/OCG/GeodesyML)</a:t>
            </a: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5" name="Rectangle 14"/>
          <p:cNvSpPr/>
          <p:nvPr/>
        </p:nvSpPr>
        <p:spPr bwMode="auto">
          <a:xfrm>
            <a:off x="311419" y="3702268"/>
            <a:ext cx="10727630" cy="40229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Industry</a:t>
            </a:r>
            <a:r>
              <a:rPr lang="en-US" sz="2000" b="1" dirty="0">
                <a:solidFill>
                  <a:schemeClr val="bg1"/>
                </a:solidFill>
                <a:latin typeface="Calibri" panose="020F0502020204030204" pitchFamily="34" charset="0"/>
                <a:cs typeface="Calibri" panose="020F0502020204030204" pitchFamily="34" charset="0"/>
              </a:rPr>
              <a:t> </a:t>
            </a:r>
            <a:r>
              <a:rPr lang="en-US" sz="2000" b="1" dirty="0" smtClean="0">
                <a:solidFill>
                  <a:schemeClr val="bg1"/>
                </a:solidFill>
                <a:latin typeface="Calibri" panose="020F0502020204030204" pitchFamily="34" charset="0"/>
                <a:cs typeface="Calibri" panose="020F0502020204030204" pitchFamily="34" charset="0"/>
              </a:rPr>
              <a:t>/ Research Community / IAG Services / Software Developers</a:t>
            </a: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6" name="Rectangle 15"/>
          <p:cNvSpPr/>
          <p:nvPr/>
        </p:nvSpPr>
        <p:spPr bwMode="auto">
          <a:xfrm>
            <a:off x="311419" y="5141838"/>
            <a:ext cx="10727630" cy="40229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End User (mobile</a:t>
            </a:r>
            <a:r>
              <a:rPr kumimoji="0" lang="en-US" sz="2000" b="1" i="0" u="none" strike="noStrike" cap="none" normalizeH="0" dirty="0" smtClean="0">
                <a:ln>
                  <a:noFill/>
                </a:ln>
                <a:solidFill>
                  <a:schemeClr val="bg1"/>
                </a:solidFill>
                <a:effectLst/>
                <a:latin typeface="Calibri" panose="020F0502020204030204" pitchFamily="34" charset="0"/>
                <a:cs typeface="Calibri" panose="020F0502020204030204" pitchFamily="34" charset="0"/>
              </a:rPr>
              <a:t> phone holder / autonomous vehicle)</a:t>
            </a: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21" name="TextBox 20"/>
          <p:cNvSpPr txBox="1"/>
          <p:nvPr/>
        </p:nvSpPr>
        <p:spPr>
          <a:xfrm>
            <a:off x="788504" y="1605559"/>
            <a:ext cx="3869636" cy="338554"/>
          </a:xfrm>
          <a:prstGeom prst="rect">
            <a:avLst/>
          </a:prstGeom>
          <a:noFill/>
        </p:spPr>
        <p:txBody>
          <a:bodyPr wrap="square" rtlCol="0">
            <a:spAutoFit/>
          </a:bodyPr>
          <a:lstStyle/>
          <a:p>
            <a:pPr algn="ctr"/>
            <a:r>
              <a:rPr lang="en-US" sz="1600" b="1" dirty="0" smtClean="0">
                <a:solidFill>
                  <a:srgbClr val="14A30D"/>
                </a:solidFill>
                <a:latin typeface="Calibri" panose="020F0502020204030204" pitchFamily="34" charset="0"/>
                <a:cs typeface="Calibri" panose="020F0502020204030204" pitchFamily="34" charset="0"/>
              </a:rPr>
              <a:t>Many groups active in this space</a:t>
            </a:r>
            <a:endParaRPr lang="en-AU" sz="1600" b="1" dirty="0">
              <a:solidFill>
                <a:srgbClr val="14A30D"/>
              </a:solidFill>
              <a:latin typeface="Calibri" panose="020F0502020204030204" pitchFamily="34" charset="0"/>
              <a:cs typeface="Calibri" panose="020F0502020204030204" pitchFamily="34" charset="0"/>
            </a:endParaRPr>
          </a:p>
        </p:txBody>
      </p:sp>
      <p:sp>
        <p:nvSpPr>
          <p:cNvPr id="22" name="TextBox 21"/>
          <p:cNvSpPr txBox="1"/>
          <p:nvPr/>
        </p:nvSpPr>
        <p:spPr>
          <a:xfrm>
            <a:off x="6415732" y="1394846"/>
            <a:ext cx="3869636" cy="830997"/>
          </a:xfrm>
          <a:prstGeom prst="rect">
            <a:avLst/>
          </a:prstGeom>
          <a:noFill/>
        </p:spPr>
        <p:txBody>
          <a:bodyPr wrap="square" rtlCol="0">
            <a:spAutoFit/>
          </a:bodyPr>
          <a:lstStyle/>
          <a:p>
            <a:pPr algn="ctr"/>
            <a:r>
              <a:rPr lang="en-US" sz="1600" b="1" dirty="0" smtClean="0">
                <a:solidFill>
                  <a:srgbClr val="FF0000"/>
                </a:solidFill>
                <a:latin typeface="Calibri" panose="020F0502020204030204" pitchFamily="34" charset="0"/>
                <a:cs typeface="Calibri" panose="020F0502020204030204" pitchFamily="34" charset="0"/>
              </a:rPr>
              <a:t>Efficiency?</a:t>
            </a:r>
          </a:p>
          <a:p>
            <a:pPr algn="ctr"/>
            <a:r>
              <a:rPr lang="en-US" sz="1600" b="1" dirty="0" smtClean="0">
                <a:solidFill>
                  <a:srgbClr val="FF0000"/>
                </a:solidFill>
                <a:latin typeface="Calibri" panose="020F0502020204030204" pitchFamily="34" charset="0"/>
                <a:cs typeface="Calibri" panose="020F0502020204030204" pitchFamily="34" charset="0"/>
              </a:rPr>
              <a:t>Experts from Standards?</a:t>
            </a:r>
          </a:p>
          <a:p>
            <a:pPr algn="ctr"/>
            <a:r>
              <a:rPr lang="en-US" sz="1600" b="1" dirty="0" smtClean="0">
                <a:solidFill>
                  <a:srgbClr val="FF0000"/>
                </a:solidFill>
                <a:latin typeface="Calibri" panose="020F0502020204030204" pitchFamily="34" charset="0"/>
                <a:cs typeface="Calibri" panose="020F0502020204030204" pitchFamily="34" charset="0"/>
              </a:rPr>
              <a:t>Experts in software development?</a:t>
            </a:r>
            <a:endParaRPr lang="en-AU" sz="1600" b="1"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788504" y="3045129"/>
            <a:ext cx="3869636" cy="338554"/>
          </a:xfrm>
          <a:prstGeom prst="rect">
            <a:avLst/>
          </a:prstGeom>
          <a:noFill/>
        </p:spPr>
        <p:txBody>
          <a:bodyPr wrap="square" rtlCol="0">
            <a:spAutoFit/>
          </a:bodyPr>
          <a:lstStyle/>
          <a:p>
            <a:pPr algn="ctr"/>
            <a:r>
              <a:rPr lang="en-US" sz="1600" b="1" dirty="0" smtClean="0">
                <a:solidFill>
                  <a:srgbClr val="14A30D"/>
                </a:solidFill>
                <a:latin typeface="Calibri" panose="020F0502020204030204" pitchFamily="34" charset="0"/>
                <a:cs typeface="Calibri" panose="020F0502020204030204" pitchFamily="34" charset="0"/>
              </a:rPr>
              <a:t>Some open geodetic standards exist</a:t>
            </a:r>
            <a:endParaRPr lang="en-AU" sz="1600" b="1" dirty="0">
              <a:solidFill>
                <a:srgbClr val="14A30D"/>
              </a:solidFill>
              <a:latin typeface="Calibri" panose="020F0502020204030204" pitchFamily="34" charset="0"/>
              <a:cs typeface="Calibri" panose="020F0502020204030204" pitchFamily="34" charset="0"/>
            </a:endParaRPr>
          </a:p>
        </p:txBody>
      </p:sp>
      <p:sp>
        <p:nvSpPr>
          <p:cNvPr id="24" name="TextBox 23"/>
          <p:cNvSpPr txBox="1"/>
          <p:nvPr/>
        </p:nvSpPr>
        <p:spPr>
          <a:xfrm>
            <a:off x="6415732" y="3046807"/>
            <a:ext cx="3869636" cy="338554"/>
          </a:xfrm>
          <a:prstGeom prst="rect">
            <a:avLst/>
          </a:prstGeom>
          <a:noFill/>
        </p:spPr>
        <p:txBody>
          <a:bodyPr wrap="square" rtlCol="0">
            <a:spAutoFit/>
          </a:bodyPr>
          <a:lstStyle/>
          <a:p>
            <a:pPr algn="ctr"/>
            <a:r>
              <a:rPr lang="en-US" sz="1600" b="1" dirty="0" smtClean="0">
                <a:solidFill>
                  <a:srgbClr val="F1A033"/>
                </a:solidFill>
                <a:latin typeface="Calibri" panose="020F0502020204030204" pitchFamily="34" charset="0"/>
                <a:cs typeface="Calibri" panose="020F0502020204030204" pitchFamily="34" charset="0"/>
              </a:rPr>
              <a:t>Unknown gaps</a:t>
            </a:r>
            <a:endParaRPr lang="en-AU" sz="1600" b="1" dirty="0">
              <a:solidFill>
                <a:srgbClr val="F1A033"/>
              </a:solidFill>
              <a:latin typeface="Calibri" panose="020F0502020204030204" pitchFamily="34" charset="0"/>
              <a:cs typeface="Calibri" panose="020F0502020204030204" pitchFamily="34" charset="0"/>
            </a:endParaRPr>
          </a:p>
        </p:txBody>
      </p:sp>
      <p:sp>
        <p:nvSpPr>
          <p:cNvPr id="25" name="TextBox 24"/>
          <p:cNvSpPr txBox="1"/>
          <p:nvPr/>
        </p:nvSpPr>
        <p:spPr>
          <a:xfrm>
            <a:off x="6415732" y="4484699"/>
            <a:ext cx="3869636" cy="338554"/>
          </a:xfrm>
          <a:prstGeom prst="rect">
            <a:avLst/>
          </a:prstGeom>
          <a:noFill/>
        </p:spPr>
        <p:txBody>
          <a:bodyPr wrap="square" rtlCol="0">
            <a:spAutoFit/>
          </a:bodyPr>
          <a:lstStyle/>
          <a:p>
            <a:pPr algn="ctr"/>
            <a:r>
              <a:rPr lang="en-US" sz="1600" b="1" dirty="0" smtClean="0">
                <a:solidFill>
                  <a:srgbClr val="F1A033"/>
                </a:solidFill>
                <a:latin typeface="Calibri" panose="020F0502020204030204" pitchFamily="34" charset="0"/>
                <a:cs typeface="Calibri" panose="020F0502020204030204" pitchFamily="34" charset="0"/>
              </a:rPr>
              <a:t>Unknown gaps</a:t>
            </a:r>
            <a:endParaRPr lang="en-AU" sz="1600" b="1" dirty="0">
              <a:solidFill>
                <a:srgbClr val="F1A033"/>
              </a:solidFill>
              <a:latin typeface="Calibri" panose="020F0502020204030204" pitchFamily="34" charset="0"/>
              <a:cs typeface="Calibri" panose="020F0502020204030204" pitchFamily="34" charset="0"/>
            </a:endParaRPr>
          </a:p>
        </p:txBody>
      </p:sp>
      <p:sp>
        <p:nvSpPr>
          <p:cNvPr id="26" name="TextBox 25"/>
          <p:cNvSpPr txBox="1"/>
          <p:nvPr/>
        </p:nvSpPr>
        <p:spPr>
          <a:xfrm>
            <a:off x="788504" y="4484699"/>
            <a:ext cx="3869636" cy="338554"/>
          </a:xfrm>
          <a:prstGeom prst="rect">
            <a:avLst/>
          </a:prstGeom>
          <a:noFill/>
        </p:spPr>
        <p:txBody>
          <a:bodyPr wrap="square" rtlCol="0">
            <a:spAutoFit/>
          </a:bodyPr>
          <a:lstStyle/>
          <a:p>
            <a:pPr algn="ctr"/>
            <a:r>
              <a:rPr lang="en-US" sz="1600" b="1" dirty="0" smtClean="0">
                <a:solidFill>
                  <a:srgbClr val="F1A033"/>
                </a:solidFill>
                <a:latin typeface="Calibri" panose="020F0502020204030204" pitchFamily="34" charset="0"/>
                <a:cs typeface="Calibri" panose="020F0502020204030204" pitchFamily="34" charset="0"/>
              </a:rPr>
              <a:t>Mostly proprietary?</a:t>
            </a:r>
            <a:endParaRPr lang="en-AU" sz="1600" b="1" dirty="0">
              <a:solidFill>
                <a:srgbClr val="F1A033"/>
              </a:solidFill>
              <a:latin typeface="Calibri" panose="020F0502020204030204" pitchFamily="34" charset="0"/>
              <a:cs typeface="Calibri" panose="020F0502020204030204" pitchFamily="34" charset="0"/>
            </a:endParaRPr>
          </a:p>
        </p:txBody>
      </p:sp>
      <p:sp>
        <p:nvSpPr>
          <p:cNvPr id="20" name="Rectangle 19"/>
          <p:cNvSpPr/>
          <p:nvPr/>
        </p:nvSpPr>
        <p:spPr bwMode="auto">
          <a:xfrm>
            <a:off x="9389154" y="453795"/>
            <a:ext cx="1649895" cy="896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2000" b="1" i="0" u="none" strike="noStrike" cap="none" normalizeH="0" baseline="0" dirty="0" smtClean="0">
              <a:ln>
                <a:noFill/>
              </a:ln>
              <a:solidFill>
                <a:schemeClr val="bg1"/>
              </a:solidFill>
              <a:effectLst/>
              <a:latin typeface="Calibri" panose="020F0502020204030204" pitchFamily="34" charset="0"/>
              <a:cs typeface="Calibri" panose="020F0502020204030204" pitchFamily="34" charset="0"/>
            </a:endParaRPr>
          </a:p>
        </p:txBody>
      </p:sp>
      <p:sp>
        <p:nvSpPr>
          <p:cNvPr id="18" name="Rectangle 17"/>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469906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Extending Geography </a:t>
            </a:r>
            <a:r>
              <a:rPr lang="en-AU" dirty="0" err="1" smtClean="0"/>
              <a:t>Markup</a:t>
            </a:r>
            <a:r>
              <a:rPr lang="en-AU" dirty="0" smtClean="0"/>
              <a:t> Language (GML)</a:t>
            </a:r>
            <a:endParaRPr lang="en-AU" u="sng"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AU" dirty="0" smtClean="0"/>
              <a:t>GML provides a </a:t>
            </a:r>
            <a:r>
              <a:rPr lang="en-AU" dirty="0"/>
              <a:t>rich set of </a:t>
            </a:r>
            <a:r>
              <a:rPr lang="en-AU" dirty="0" smtClean="0"/>
              <a:t>primitive objects like</a:t>
            </a:r>
            <a:r>
              <a:rPr lang="en-AU" dirty="0"/>
              <a:t> </a:t>
            </a:r>
            <a:r>
              <a:rPr lang="en-AU" dirty="0" smtClean="0"/>
              <a:t>(geometry, coordinate reference system, time etc.)</a:t>
            </a:r>
          </a:p>
          <a:p>
            <a:pPr marL="342900" indent="-342900">
              <a:buFont typeface="Arial" panose="020B0604020202020204" pitchFamily="34" charset="0"/>
              <a:buChar char="•"/>
            </a:pPr>
            <a:r>
              <a:rPr lang="en-AU" dirty="0" smtClean="0"/>
              <a:t>But not detailed / specific standards</a:t>
            </a:r>
          </a:p>
          <a:p>
            <a:pPr marL="342900" indent="-342900">
              <a:buFont typeface="Arial" panose="020B0604020202020204" pitchFamily="34" charset="0"/>
              <a:buChar char="•"/>
            </a:pPr>
            <a:r>
              <a:rPr lang="en-AU" dirty="0" smtClean="0"/>
              <a:t>The geodetic standard needs objects like antenna, receiver, cable, adjustments etc.</a:t>
            </a:r>
          </a:p>
          <a:p>
            <a:pPr marL="342900" indent="-342900">
              <a:buFont typeface="Arial" panose="020B0604020202020204" pitchFamily="34" charset="0"/>
              <a:buChar char="•"/>
            </a:pPr>
            <a:r>
              <a:rPr lang="en-AU" dirty="0" smtClean="0"/>
              <a:t>GML Application Schemas </a:t>
            </a:r>
            <a:r>
              <a:rPr lang="en-AU" u="sng" dirty="0" smtClean="0"/>
              <a:t>extend</a:t>
            </a:r>
            <a:r>
              <a:rPr lang="en-AU" dirty="0" smtClean="0"/>
              <a:t> GML to meet the needs of a specific community of interest (e.g. </a:t>
            </a:r>
            <a:r>
              <a:rPr lang="en-AU" dirty="0" err="1" smtClean="0"/>
              <a:t>SensorML</a:t>
            </a:r>
            <a:r>
              <a:rPr lang="en-AU" dirty="0" smtClean="0"/>
              <a:t>, </a:t>
            </a:r>
            <a:r>
              <a:rPr lang="en-AU" dirty="0" err="1" smtClean="0"/>
              <a:t>GeoSciML</a:t>
            </a:r>
            <a:r>
              <a:rPr lang="en-AU" dirty="0" smtClean="0"/>
              <a:t>, </a:t>
            </a:r>
            <a:r>
              <a:rPr lang="en-AU" dirty="0" err="1" smtClean="0"/>
              <a:t>GeodesyML</a:t>
            </a:r>
            <a:r>
              <a:rPr lang="en-AU" dirty="0" smtClean="0"/>
              <a:t> (proposed))</a:t>
            </a:r>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931251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43568" y="60981"/>
            <a:ext cx="7637145" cy="5782303"/>
          </a:xfrm>
          <a:prstGeom prst="rect">
            <a:avLst/>
          </a:prstGeom>
        </p:spPr>
      </p:pic>
      <p:sp>
        <p:nvSpPr>
          <p:cNvPr id="4" name="Rectangle 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595092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GeodesyML</a:t>
            </a:r>
            <a:endParaRPr lang="en-AU"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AU" dirty="0"/>
              <a:t>GeodesyML (</a:t>
            </a:r>
            <a:r>
              <a:rPr lang="en-AU" u="sng" dirty="0">
                <a:hlinkClick r:id="rId2"/>
              </a:rPr>
              <a:t>www.geodesyml.org</a:t>
            </a:r>
            <a:r>
              <a:rPr lang="en-AU" dirty="0"/>
              <a:t>) goes some way to dealing with the issues of making GNSS data and the associated metadata available to the new and emerging user base in a standardised, discoverable and interoperable way.</a:t>
            </a:r>
          </a:p>
          <a:p>
            <a:pPr marL="342900" indent="-342900">
              <a:buFont typeface="Arial" panose="020B0604020202020204" pitchFamily="34" charset="0"/>
              <a:buChar char="•"/>
            </a:pPr>
            <a:r>
              <a:rPr lang="en-AU" dirty="0"/>
              <a:t>However, GeodesyML doesn’t deal with all metadata requirements for precise positioning (e.g. compatibility with </a:t>
            </a:r>
            <a:r>
              <a:rPr lang="en-AU" dirty="0" smtClean="0"/>
              <a:t>Intelligent Transport Systems and mobile phone standards). </a:t>
            </a:r>
            <a:endParaRPr lang="en-AU" dirty="0"/>
          </a:p>
          <a:p>
            <a:pPr marL="342900" indent="-342900">
              <a:buFont typeface="Arial" panose="020B0604020202020204" pitchFamily="34" charset="0"/>
              <a:buChar char="•"/>
            </a:pPr>
            <a:r>
              <a:rPr lang="en-AU" dirty="0"/>
              <a:t>Furthermore, GeodesyML requires further development from people with experience working on OGC and ISO standards to ensure it can interface with complementary standards (e.g. </a:t>
            </a:r>
            <a:r>
              <a:rPr lang="en-AU" dirty="0" err="1"/>
              <a:t>SensorML</a:t>
            </a:r>
            <a:r>
              <a:rPr lang="en-AU" dirty="0"/>
              <a:t>, </a:t>
            </a:r>
            <a:r>
              <a:rPr lang="en-AU" dirty="0" err="1"/>
              <a:t>TimeseriesML</a:t>
            </a:r>
            <a:r>
              <a:rPr lang="en-AU" dirty="0"/>
              <a:t>, etc.)</a:t>
            </a:r>
          </a:p>
          <a:p>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987011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
        <p:nvSpPr>
          <p:cNvPr id="5" name="Rectangle 4"/>
          <p:cNvSpPr/>
          <p:nvPr/>
        </p:nvSpPr>
        <p:spPr bwMode="auto">
          <a:xfrm>
            <a:off x="-127221" y="0"/>
            <a:ext cx="12396084" cy="6858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2"/>
          <a:stretch>
            <a:fillRect/>
          </a:stretch>
        </p:blipFill>
        <p:spPr>
          <a:xfrm>
            <a:off x="858742" y="169532"/>
            <a:ext cx="10630894" cy="6472862"/>
          </a:xfrm>
          <a:prstGeom prst="rect">
            <a:avLst/>
          </a:prstGeom>
        </p:spPr>
      </p:pic>
    </p:spTree>
    <p:extLst>
      <p:ext uri="{BB962C8B-B14F-4D97-AF65-F5344CB8AC3E}">
        <p14:creationId xmlns:p14="http://schemas.microsoft.com/office/powerpoint/2010/main" val="367136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4529" y="-22882"/>
            <a:ext cx="12196529" cy="6880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p:cNvSpPr/>
          <p:nvPr/>
        </p:nvSpPr>
        <p:spPr>
          <a:xfrm>
            <a:off x="5796803" y="832584"/>
            <a:ext cx="936000" cy="900000"/>
          </a:xfrm>
          <a:prstGeom prst="ellipse">
            <a:avLst/>
          </a:prstGeom>
          <a:noFill/>
          <a:ln w="57150">
            <a:solidFill>
              <a:srgbClr val="01599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 name="Rectangle 6"/>
          <p:cNvSpPr/>
          <p:nvPr/>
        </p:nvSpPr>
        <p:spPr>
          <a:xfrm>
            <a:off x="3502100" y="1790899"/>
            <a:ext cx="1293810"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Plate Motion Model</a:t>
            </a:r>
            <a:endParaRPr lang="en-AU" sz="1000" dirty="0">
              <a:ea typeface="Calibri" panose="020F0502020204030204" pitchFamily="34" charset="0"/>
              <a:cs typeface="Times New Roman" panose="02020603050405020304" pitchFamily="18" charset="0"/>
            </a:endParaRPr>
          </a:p>
        </p:txBody>
      </p:sp>
      <p:sp>
        <p:nvSpPr>
          <p:cNvPr id="8" name="Rounded Rectangle 7"/>
          <p:cNvSpPr/>
          <p:nvPr/>
        </p:nvSpPr>
        <p:spPr>
          <a:xfrm>
            <a:off x="3685533" y="837983"/>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3791380" y="1468442"/>
            <a:ext cx="679994" cy="276999"/>
          </a:xfrm>
          <a:prstGeom prst="rect">
            <a:avLst/>
          </a:prstGeom>
        </p:spPr>
        <p:txBody>
          <a:bodyPr wrap="none">
            <a:spAutoFit/>
          </a:bodyPr>
          <a:lstStyle/>
          <a:p>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7 cm/</a:t>
            </a:r>
            <a:r>
              <a:rPr lang="en-AU" sz="1200" b="1" dirty="0" err="1" smtClean="0">
                <a:solidFill>
                  <a:schemeClr val="tx1">
                    <a:lumMod val="85000"/>
                    <a:lumOff val="15000"/>
                  </a:schemeClr>
                </a:solidFill>
                <a:ea typeface="Calibri" panose="020F0502020204030204" pitchFamily="34" charset="0"/>
                <a:cs typeface="Times New Roman" panose="02020603050405020304" pitchFamily="18" charset="0"/>
              </a:rPr>
              <a:t>yr</a:t>
            </a:r>
            <a:endParaRPr lang="en-AU" sz="1200" dirty="0">
              <a:solidFill>
                <a:schemeClr val="tx1">
                  <a:lumMod val="85000"/>
                  <a:lumOff val="15000"/>
                </a:schemeClr>
              </a:solidFill>
            </a:endParaRPr>
          </a:p>
        </p:txBody>
      </p:sp>
      <p:sp>
        <p:nvSpPr>
          <p:cNvPr id="72" name="Rectangle 71"/>
          <p:cNvSpPr/>
          <p:nvPr/>
        </p:nvSpPr>
        <p:spPr>
          <a:xfrm>
            <a:off x="5514255" y="1792467"/>
            <a:ext cx="1477008"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2020</a:t>
            </a:r>
          </a:p>
        </p:txBody>
      </p:sp>
      <p:sp>
        <p:nvSpPr>
          <p:cNvPr id="85" name="Oval 84"/>
          <p:cNvSpPr/>
          <p:nvPr/>
        </p:nvSpPr>
        <p:spPr>
          <a:xfrm>
            <a:off x="5786114" y="4725355"/>
            <a:ext cx="936000" cy="900000"/>
          </a:xfrm>
          <a:prstGeom prst="ellipse">
            <a:avLst/>
          </a:prstGeom>
          <a:noFill/>
          <a:ln w="57150">
            <a:solidFill>
              <a:srgbClr val="598F34"/>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86" name="Rectangle 85"/>
          <p:cNvSpPr/>
          <p:nvPr/>
        </p:nvSpPr>
        <p:spPr>
          <a:xfrm>
            <a:off x="5550811" y="5646455"/>
            <a:ext cx="1403896"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a:t>
            </a:r>
            <a:r>
              <a:rPr lang="en-AU" sz="1200" dirty="0" smtClean="0">
                <a:solidFill>
                  <a:srgbClr val="000000"/>
                </a:solidFill>
                <a:ea typeface="Calibri" panose="020F0502020204030204" pitchFamily="34" charset="0"/>
                <a:cs typeface="Times New Roman" panose="02020603050405020304" pitchFamily="18" charset="0"/>
              </a:rPr>
              <a:t>1994</a:t>
            </a:r>
            <a:endParaRPr lang="en-AU" sz="1200" dirty="0">
              <a:solidFill>
                <a:srgbClr val="000000"/>
              </a:solidFill>
              <a:ea typeface="Calibri" panose="020F0502020204030204" pitchFamily="34" charset="0"/>
              <a:cs typeface="Times New Roman" panose="02020603050405020304" pitchFamily="18" charset="0"/>
            </a:endParaRPr>
          </a:p>
        </p:txBody>
      </p:sp>
      <p:sp>
        <p:nvSpPr>
          <p:cNvPr id="88" name="Rounded Rectangle 87"/>
          <p:cNvSpPr/>
          <p:nvPr/>
        </p:nvSpPr>
        <p:spPr>
          <a:xfrm>
            <a:off x="5797540" y="272713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9" name="Straight Arrow Connector 88"/>
          <p:cNvCxnSpPr>
            <a:stCxn id="91" idx="2"/>
          </p:cNvCxnSpPr>
          <p:nvPr/>
        </p:nvCxnSpPr>
        <p:spPr>
          <a:xfrm flipH="1">
            <a:off x="6253877" y="4142757"/>
            <a:ext cx="0" cy="285513"/>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91" name="Rectangle 90"/>
          <p:cNvSpPr/>
          <p:nvPr/>
        </p:nvSpPr>
        <p:spPr>
          <a:xfrm>
            <a:off x="5550811" y="3655188"/>
            <a:ext cx="1440452"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Transformation parameters / grids</a:t>
            </a:r>
          </a:p>
        </p:txBody>
      </p: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275" y="2770056"/>
            <a:ext cx="690530" cy="69053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995" y="921561"/>
            <a:ext cx="603410" cy="603410"/>
          </a:xfrm>
          <a:prstGeom prst="rect">
            <a:avLst/>
          </a:prstGeom>
        </p:spPr>
      </p:pic>
      <p:sp>
        <p:nvSpPr>
          <p:cNvPr id="96" name="Rectangle 95"/>
          <p:cNvSpPr/>
          <p:nvPr/>
        </p:nvSpPr>
        <p:spPr>
          <a:xfrm>
            <a:off x="5899942" y="3347411"/>
            <a:ext cx="745717" cy="307777"/>
          </a:xfrm>
          <a:prstGeom prst="rect">
            <a:avLst/>
          </a:prstGeom>
        </p:spPr>
        <p:txBody>
          <a:bodyPr wrap="none">
            <a:spAutoFit/>
          </a:bodyPr>
          <a:lstStyle/>
          <a:p>
            <a:r>
              <a:rPr lang="el-GR" sz="1400" b="1" dirty="0" smtClean="0">
                <a:solidFill>
                  <a:schemeClr val="tx1">
                    <a:lumMod val="85000"/>
                    <a:lumOff val="15000"/>
                  </a:schemeClr>
                </a:solidFill>
                <a:ea typeface="Calibri" panose="020F0502020204030204" pitchFamily="34" charset="0"/>
                <a:cs typeface="Times New Roman" panose="02020603050405020304" pitchFamily="18" charset="0"/>
              </a:rPr>
              <a:t>Δ</a:t>
            </a:r>
            <a:r>
              <a:rPr lang="en-AU" sz="1400" b="1" dirty="0" smtClean="0">
                <a:solidFill>
                  <a:schemeClr val="tx1">
                    <a:lumMod val="85000"/>
                    <a:lumOff val="15000"/>
                  </a:schemeClr>
                </a:solidFill>
                <a:ea typeface="Calibri" panose="020F0502020204030204" pitchFamily="34" charset="0"/>
                <a:cs typeface="Times New Roman" panose="02020603050405020304" pitchFamily="18" charset="0"/>
              </a:rPr>
              <a:t> 1.8 m</a:t>
            </a:r>
            <a:endParaRPr lang="en-AU" sz="1400" dirty="0">
              <a:solidFill>
                <a:schemeClr val="tx1">
                  <a:lumMod val="85000"/>
                  <a:lumOff val="15000"/>
                </a:schemeClr>
              </a:solidFill>
            </a:endParaRPr>
          </a:p>
        </p:txBody>
      </p:sp>
      <p:cxnSp>
        <p:nvCxnSpPr>
          <p:cNvPr id="54" name="Straight Arrow Connector 53"/>
          <p:cNvCxnSpPr>
            <a:stCxn id="8" idx="3"/>
          </p:cNvCxnSpPr>
          <p:nvPr/>
        </p:nvCxnSpPr>
        <p:spPr>
          <a:xfrm flipV="1">
            <a:off x="4621533" y="1282584"/>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a:stCxn id="8" idx="1"/>
          </p:cNvCxnSpPr>
          <p:nvPr/>
        </p:nvCxnSpPr>
        <p:spPr>
          <a:xfrm flipH="1" flipV="1">
            <a:off x="2715267" y="1282584"/>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a:stCxn id="88" idx="0"/>
            <a:endCxn id="72" idx="2"/>
          </p:cNvCxnSpPr>
          <p:nvPr/>
        </p:nvCxnSpPr>
        <p:spPr>
          <a:xfrm flipH="1" flipV="1">
            <a:off x="6252759" y="2280036"/>
            <a:ext cx="0" cy="44710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6" name="Group 5"/>
          <p:cNvGrpSpPr/>
          <p:nvPr/>
        </p:nvGrpSpPr>
        <p:grpSpPr>
          <a:xfrm>
            <a:off x="1280217" y="522529"/>
            <a:ext cx="1632522" cy="1764053"/>
            <a:chOff x="1001915" y="904180"/>
            <a:chExt cx="1632522" cy="1764053"/>
          </a:xfrm>
        </p:grpSpPr>
        <p:sp>
          <p:nvSpPr>
            <p:cNvPr id="32" name="Up Arrow 31"/>
            <p:cNvSpPr/>
            <p:nvPr/>
          </p:nvSpPr>
          <p:spPr>
            <a:xfrm rot="13464686">
              <a:off x="1773156" y="1511636"/>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35" name="Up Arrow 34"/>
            <p:cNvSpPr/>
            <p:nvPr/>
          </p:nvSpPr>
          <p:spPr>
            <a:xfrm rot="2591304">
              <a:off x="1692176" y="1274051"/>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43" name="Oval 42"/>
            <p:cNvSpPr/>
            <p:nvPr/>
          </p:nvSpPr>
          <p:spPr>
            <a:xfrm>
              <a:off x="1389461" y="1219634"/>
              <a:ext cx="936000" cy="9000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b="1" dirty="0">
                <a:effectLst>
                  <a:glow>
                    <a:schemeClr val="accent1"/>
                  </a:glow>
                </a:effectLst>
                <a:ea typeface="Calibri" panose="020F0502020204030204" pitchFamily="34" charset="0"/>
                <a:cs typeface="Times New Roman" panose="02020603050405020304" pitchFamily="18" charset="0"/>
              </a:endParaRPr>
            </a:p>
          </p:txBody>
        </p:sp>
        <p:sp>
          <p:nvSpPr>
            <p:cNvPr id="12" name="Rectangle 11"/>
            <p:cNvSpPr/>
            <p:nvPr/>
          </p:nvSpPr>
          <p:spPr>
            <a:xfrm>
              <a:off x="1001915" y="2180664"/>
              <a:ext cx="1632522"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Terrestrial Reference </a:t>
              </a:r>
              <a:r>
                <a:rPr lang="en-AU" sz="1200" dirty="0">
                  <a:solidFill>
                    <a:srgbClr val="000000"/>
                  </a:solidFill>
                  <a:ea typeface="Calibri" panose="020F0502020204030204" pitchFamily="34" charset="0"/>
                  <a:cs typeface="Times New Roman" panose="02020603050405020304" pitchFamily="18" charset="0"/>
                </a:rPr>
                <a:t>Frame</a:t>
              </a:r>
              <a:endParaRPr lang="en-AU" sz="1000" dirty="0">
                <a:ea typeface="Calibri" panose="020F0502020204030204" pitchFamily="34" charset="0"/>
                <a:cs typeface="Times New Roman" panose="02020603050405020304" pitchFamily="18" charset="0"/>
              </a:endParaRPr>
            </a:p>
          </p:txBody>
        </p:sp>
        <p:sp>
          <p:nvSpPr>
            <p:cNvPr id="10" name="Rectangle 9"/>
            <p:cNvSpPr/>
            <p:nvPr/>
          </p:nvSpPr>
          <p:spPr>
            <a:xfrm>
              <a:off x="1555134" y="904180"/>
              <a:ext cx="604653"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ATRF</a:t>
              </a:r>
              <a:endParaRPr lang="en-US" dirty="0">
                <a:ln w="10160">
                  <a:solidFill>
                    <a:schemeClr val="tx1"/>
                  </a:solidFill>
                  <a:prstDash val="solid"/>
                </a:ln>
              </a:endParaRPr>
            </a:p>
          </p:txBody>
        </p:sp>
      </p:grpSp>
      <p:sp>
        <p:nvSpPr>
          <p:cNvPr id="55" name="Rectangle 54"/>
          <p:cNvSpPr/>
          <p:nvPr/>
        </p:nvSpPr>
        <p:spPr>
          <a:xfrm>
            <a:off x="5762634" y="509867"/>
            <a:ext cx="98296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GDA2020</a:t>
            </a:r>
            <a:endParaRPr lang="en-US" dirty="0">
              <a:ln w="10160">
                <a:solidFill>
                  <a:schemeClr val="tx1"/>
                </a:solidFill>
                <a:prstDash val="solid"/>
              </a:ln>
            </a:endParaRPr>
          </a:p>
        </p:txBody>
      </p:sp>
      <p:sp>
        <p:nvSpPr>
          <p:cNvPr id="56" name="Rectangle 55"/>
          <p:cNvSpPr/>
          <p:nvPr/>
        </p:nvSpPr>
        <p:spPr>
          <a:xfrm>
            <a:off x="5877279" y="4390940"/>
            <a:ext cx="77457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GDA94</a:t>
            </a:r>
            <a:endParaRPr lang="en-US" sz="1600" dirty="0">
              <a:ln w="10160">
                <a:solidFill>
                  <a:schemeClr val="tx1"/>
                </a:solidFill>
                <a:prstDash val="solid"/>
              </a:ln>
            </a:endParaRPr>
          </a:p>
        </p:txBody>
      </p:sp>
      <p:sp>
        <p:nvSpPr>
          <p:cNvPr id="66" name="Rectangle 65"/>
          <p:cNvSpPr/>
          <p:nvPr/>
        </p:nvSpPr>
        <p:spPr>
          <a:xfrm>
            <a:off x="7487351" y="1793924"/>
            <a:ext cx="1577199"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Quasigeoid Model</a:t>
            </a:r>
            <a:endParaRPr lang="en-AU" sz="1000" dirty="0">
              <a:ea typeface="Calibri" panose="020F0502020204030204" pitchFamily="34" charset="0"/>
              <a:cs typeface="Times New Roman" panose="02020603050405020304" pitchFamily="18" charset="0"/>
            </a:endParaRPr>
          </a:p>
        </p:txBody>
      </p:sp>
      <p:sp>
        <p:nvSpPr>
          <p:cNvPr id="67" name="Rounded Rectangle 66"/>
          <p:cNvSpPr/>
          <p:nvPr/>
        </p:nvSpPr>
        <p:spPr>
          <a:xfrm>
            <a:off x="7807950" y="84635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0" name="Straight Arrow Connector 69"/>
          <p:cNvCxnSpPr>
            <a:stCxn id="67" idx="3"/>
          </p:cNvCxnSpPr>
          <p:nvPr/>
        </p:nvCxnSpPr>
        <p:spPr>
          <a:xfrm flipV="1">
            <a:off x="8743950" y="1290959"/>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a:stCxn id="67" idx="1"/>
          </p:cNvCxnSpPr>
          <p:nvPr/>
        </p:nvCxnSpPr>
        <p:spPr>
          <a:xfrm flipH="1" flipV="1">
            <a:off x="6837684" y="1290959"/>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4" name="Straight Arrow Connector 73"/>
          <p:cNvCxnSpPr>
            <a:stCxn id="50" idx="1"/>
          </p:cNvCxnSpPr>
          <p:nvPr/>
        </p:nvCxnSpPr>
        <p:spPr>
          <a:xfrm flipH="1" flipV="1">
            <a:off x="6751531" y="1524971"/>
            <a:ext cx="1069990" cy="165548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9" name="Oval 48"/>
          <p:cNvSpPr/>
          <p:nvPr/>
        </p:nvSpPr>
        <p:spPr>
          <a:xfrm>
            <a:off x="9954157" y="2752868"/>
            <a:ext cx="936000" cy="886534"/>
          </a:xfrm>
          <a:prstGeom prst="ellipse">
            <a:avLst/>
          </a:prstGeom>
          <a:solidFill>
            <a:schemeClr val="bg1"/>
          </a:solidFill>
          <a:ln w="57150">
            <a:solidFill>
              <a:srgbClr val="F1A033"/>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50" name="Rounded Rectangle 49"/>
          <p:cNvSpPr/>
          <p:nvPr/>
        </p:nvSpPr>
        <p:spPr>
          <a:xfrm>
            <a:off x="7821521" y="2730451"/>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Arrow Connector 52"/>
          <p:cNvCxnSpPr>
            <a:stCxn id="50" idx="3"/>
          </p:cNvCxnSpPr>
          <p:nvPr/>
        </p:nvCxnSpPr>
        <p:spPr>
          <a:xfrm flipV="1">
            <a:off x="8757521" y="3173094"/>
            <a:ext cx="1085835" cy="735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8" name="Rectangle 57"/>
          <p:cNvSpPr/>
          <p:nvPr/>
        </p:nvSpPr>
        <p:spPr>
          <a:xfrm>
            <a:off x="9775014" y="3678017"/>
            <a:ext cx="1293810"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Height Datum</a:t>
            </a:r>
            <a:endParaRPr lang="en-AU" sz="1000" dirty="0">
              <a:ea typeface="Calibri" panose="020F0502020204030204" pitchFamily="34" charset="0"/>
              <a:cs typeface="Times New Roman" panose="02020603050405020304" pitchFamily="18" charset="0"/>
            </a:endParaRPr>
          </a:p>
        </p:txBody>
      </p:sp>
      <p:sp>
        <p:nvSpPr>
          <p:cNvPr id="64" name="Rectangle 63"/>
          <p:cNvSpPr/>
          <p:nvPr/>
        </p:nvSpPr>
        <p:spPr>
          <a:xfrm>
            <a:off x="10145596" y="2396027"/>
            <a:ext cx="558166"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AHD</a:t>
            </a:r>
            <a:endParaRPr lang="en-US" sz="1600" dirty="0">
              <a:ln w="10160">
                <a:solidFill>
                  <a:schemeClr val="tx1"/>
                </a:solidFill>
                <a:prstDash val="solid"/>
              </a:ln>
            </a:endParaRPr>
          </a:p>
        </p:txBody>
      </p:sp>
      <p:sp>
        <p:nvSpPr>
          <p:cNvPr id="65" name="Rectangle 64"/>
          <p:cNvSpPr/>
          <p:nvPr/>
        </p:nvSpPr>
        <p:spPr>
          <a:xfrm>
            <a:off x="7604176" y="3645372"/>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AUSGeoid2020</a:t>
            </a:r>
            <a:endParaRPr lang="en-AU" sz="1000" dirty="0">
              <a:ea typeface="Calibri" panose="020F0502020204030204" pitchFamily="34" charset="0"/>
              <a:cs typeface="Times New Roman" panose="02020603050405020304" pitchFamily="18" charset="0"/>
            </a:endParaRPr>
          </a:p>
        </p:txBody>
      </p:sp>
      <p:sp>
        <p:nvSpPr>
          <p:cNvPr id="68" name="Rounded Rectangle 67"/>
          <p:cNvSpPr/>
          <p:nvPr/>
        </p:nvSpPr>
        <p:spPr>
          <a:xfrm>
            <a:off x="7807950" y="4725355"/>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9" name="Straight Arrow Connector 68"/>
          <p:cNvCxnSpPr>
            <a:stCxn id="68" idx="3"/>
          </p:cNvCxnSpPr>
          <p:nvPr/>
        </p:nvCxnSpPr>
        <p:spPr>
          <a:xfrm flipV="1">
            <a:off x="8743950" y="3334748"/>
            <a:ext cx="1122326" cy="184060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5" name="Rectangle 74"/>
          <p:cNvSpPr/>
          <p:nvPr/>
        </p:nvSpPr>
        <p:spPr>
          <a:xfrm>
            <a:off x="7590605" y="5646455"/>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AUSGeoid09</a:t>
            </a:r>
            <a:endParaRPr lang="en-AU" sz="1000" dirty="0">
              <a:ea typeface="Calibri" panose="020F0502020204030204" pitchFamily="34" charset="0"/>
              <a:cs typeface="Times New Roman" panose="02020603050405020304" pitchFamily="18" charset="0"/>
            </a:endParaRPr>
          </a:p>
        </p:txBody>
      </p:sp>
      <p:cxnSp>
        <p:nvCxnSpPr>
          <p:cNvPr id="76" name="Straight Arrow Connector 75"/>
          <p:cNvCxnSpPr/>
          <p:nvPr/>
        </p:nvCxnSpPr>
        <p:spPr>
          <a:xfrm flipV="1">
            <a:off x="6764575" y="5175355"/>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439" y="878640"/>
            <a:ext cx="684765" cy="684765"/>
          </a:xfrm>
          <a:prstGeom prst="rect">
            <a:avLst/>
          </a:prstGeom>
        </p:spPr>
      </p:pic>
      <p:sp>
        <p:nvSpPr>
          <p:cNvPr id="79" name="Rectangle 78"/>
          <p:cNvSpPr/>
          <p:nvPr/>
        </p:nvSpPr>
        <p:spPr>
          <a:xfrm>
            <a:off x="7844662" y="1496816"/>
            <a:ext cx="843501"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1-8 cm</a:t>
            </a:r>
            <a:endParaRPr lang="en-AU" sz="1200" dirty="0">
              <a:solidFill>
                <a:schemeClr val="tx1">
                  <a:lumMod val="85000"/>
                  <a:lumOff val="15000"/>
                </a:schemeClr>
              </a:solidFill>
            </a:endParaRPr>
          </a:p>
        </p:txBody>
      </p:sp>
      <p:sp>
        <p:nvSpPr>
          <p:cNvPr id="80" name="Rectangle 79"/>
          <p:cNvSpPr/>
          <p:nvPr/>
        </p:nvSpPr>
        <p:spPr>
          <a:xfrm>
            <a:off x="7858233" y="3355848"/>
            <a:ext cx="922047"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6-13 cm</a:t>
            </a:r>
            <a:endParaRPr lang="en-AU" sz="1200" dirty="0">
              <a:solidFill>
                <a:schemeClr val="tx1">
                  <a:lumMod val="85000"/>
                  <a:lumOff val="15000"/>
                </a:schemeClr>
              </a:solidFill>
            </a:endParaRPr>
          </a:p>
        </p:txBody>
      </p:sp>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548" y="2752868"/>
            <a:ext cx="684765" cy="684765"/>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887" y="4763472"/>
            <a:ext cx="684765" cy="684765"/>
          </a:xfrm>
          <a:prstGeom prst="rect">
            <a:avLst/>
          </a:prstGeom>
        </p:spPr>
      </p:pic>
      <p:sp>
        <p:nvSpPr>
          <p:cNvPr id="90" name="Rectangle 89"/>
          <p:cNvSpPr/>
          <p:nvPr/>
        </p:nvSpPr>
        <p:spPr>
          <a:xfrm>
            <a:off x="8023397" y="5358859"/>
            <a:ext cx="486030"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a:t>
            </a:r>
            <a:endParaRPr lang="en-AU" sz="1200" dirty="0">
              <a:solidFill>
                <a:schemeClr val="tx1">
                  <a:lumMod val="85000"/>
                  <a:lumOff val="15000"/>
                </a:schemeClr>
              </a:solidFill>
            </a:endParaRPr>
          </a:p>
        </p:txBody>
      </p:sp>
      <p:sp>
        <p:nvSpPr>
          <p:cNvPr id="62" name="Oval 61"/>
          <p:cNvSpPr/>
          <p:nvPr/>
        </p:nvSpPr>
        <p:spPr>
          <a:xfrm>
            <a:off x="9940586" y="855309"/>
            <a:ext cx="936000" cy="900000"/>
          </a:xfrm>
          <a:prstGeom prst="ellipse">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3" name="Rectangle 72"/>
          <p:cNvSpPr/>
          <p:nvPr/>
        </p:nvSpPr>
        <p:spPr>
          <a:xfrm>
            <a:off x="9696123" y="1789636"/>
            <a:ext cx="1424448"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Vertical Working Surface</a:t>
            </a:r>
            <a:endParaRPr lang="en-AU" sz="1000" dirty="0">
              <a:ea typeface="Calibri" panose="020F0502020204030204" pitchFamily="34" charset="0"/>
              <a:cs typeface="Times New Roman" panose="02020603050405020304" pitchFamily="18" charset="0"/>
            </a:endParaRPr>
          </a:p>
        </p:txBody>
      </p:sp>
      <p:sp>
        <p:nvSpPr>
          <p:cNvPr id="63" name="Rectangle 62"/>
          <p:cNvSpPr/>
          <p:nvPr/>
        </p:nvSpPr>
        <p:spPr>
          <a:xfrm>
            <a:off x="10064503" y="522529"/>
            <a:ext cx="687689"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AVWS</a:t>
            </a:r>
            <a:endParaRPr lang="en-US" sz="1600" dirty="0">
              <a:ln w="10160">
                <a:solidFill>
                  <a:schemeClr val="tx1"/>
                </a:solidFill>
                <a:prstDash val="solid"/>
              </a:ln>
            </a:endParaRPr>
          </a:p>
        </p:txBody>
      </p:sp>
      <p:sp>
        <p:nvSpPr>
          <p:cNvPr id="27" name="Oval 26"/>
          <p:cNvSpPr/>
          <p:nvPr/>
        </p:nvSpPr>
        <p:spPr>
          <a:xfrm>
            <a:off x="10056650" y="966571"/>
            <a:ext cx="720000" cy="68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Arc 27"/>
          <p:cNvSpPr/>
          <p:nvPr/>
        </p:nvSpPr>
        <p:spPr>
          <a:xfrm rot="18816407">
            <a:off x="9963131" y="1216101"/>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Rounded Rectangle 8"/>
          <p:cNvSpPr/>
          <p:nvPr/>
        </p:nvSpPr>
        <p:spPr>
          <a:xfrm>
            <a:off x="6052877" y="1053680"/>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ounded Rectangle 76"/>
          <p:cNvSpPr/>
          <p:nvPr/>
        </p:nvSpPr>
        <p:spPr>
          <a:xfrm>
            <a:off x="6300510" y="1053331"/>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ounded Rectangle 77"/>
          <p:cNvSpPr/>
          <p:nvPr/>
        </p:nvSpPr>
        <p:spPr>
          <a:xfrm>
            <a:off x="6052877" y="4945863"/>
            <a:ext cx="166255" cy="471291"/>
          </a:xfrm>
          <a:prstGeom prst="roundRect">
            <a:avLst/>
          </a:prstGeom>
          <a:solidFill>
            <a:srgbClr val="598F34"/>
          </a:solidFill>
          <a:ln>
            <a:solidFill>
              <a:srgbClr val="478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ounded Rectangle 86"/>
          <p:cNvSpPr/>
          <p:nvPr/>
        </p:nvSpPr>
        <p:spPr>
          <a:xfrm>
            <a:off x="6300510" y="4945514"/>
            <a:ext cx="166255" cy="471291"/>
          </a:xfrm>
          <a:prstGeom prst="roundRect">
            <a:avLst/>
          </a:prstGeom>
          <a:solidFill>
            <a:srgbClr val="598F34"/>
          </a:solidFill>
          <a:ln>
            <a:solidFill>
              <a:srgbClr val="478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10064963" y="2859105"/>
            <a:ext cx="720000" cy="684000"/>
          </a:xfrm>
          <a:prstGeom prst="ellipse">
            <a:avLst/>
          </a:prstGeom>
          <a:solidFill>
            <a:srgbClr val="F1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Arc 91"/>
          <p:cNvSpPr/>
          <p:nvPr/>
        </p:nvSpPr>
        <p:spPr>
          <a:xfrm rot="18816407">
            <a:off x="9971444" y="3108635"/>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7" name="Rectangle 96"/>
          <p:cNvSpPr/>
          <p:nvPr/>
        </p:nvSpPr>
        <p:spPr>
          <a:xfrm>
            <a:off x="9606330" y="6297266"/>
            <a:ext cx="1936749" cy="400110"/>
          </a:xfrm>
          <a:prstGeom prst="rect">
            <a:avLst/>
          </a:prstGeom>
        </p:spPr>
        <p:txBody>
          <a:bodyPr wrap="none">
            <a:spAutoFit/>
          </a:bodyPr>
          <a:lstStyle/>
          <a:p>
            <a:r>
              <a:rPr lang="en-US" sz="2000" dirty="0">
                <a:solidFill>
                  <a:schemeClr val="bg1"/>
                </a:solidFill>
              </a:rPr>
              <a:t>@nich0lasbr0wn</a:t>
            </a:r>
          </a:p>
        </p:txBody>
      </p:sp>
      <p:pic>
        <p:nvPicPr>
          <p:cNvPr id="98" name="Picture 97"/>
          <p:cNvPicPr>
            <a:picLocks noChangeAspect="1"/>
          </p:cNvPicPr>
          <p:nvPr/>
        </p:nvPicPr>
        <p:blipFill>
          <a:blip r:embed="rId6">
            <a:clrChange>
              <a:clrFrom>
                <a:srgbClr val="28AAE1"/>
              </a:clrFrom>
              <a:clrTo>
                <a:srgbClr val="28AAE1">
                  <a:alpha val="0"/>
                </a:srgbClr>
              </a:clrTo>
            </a:clrChange>
            <a:biLevel thresh="25000"/>
          </a:blip>
          <a:stretch>
            <a:fillRect/>
          </a:stretch>
        </p:blipFill>
        <p:spPr>
          <a:xfrm>
            <a:off x="9572500" y="5883537"/>
            <a:ext cx="480169" cy="480169"/>
          </a:xfrm>
          <a:prstGeom prst="rect">
            <a:avLst/>
          </a:prstGeom>
        </p:spPr>
      </p:pic>
      <p:sp>
        <p:nvSpPr>
          <p:cNvPr id="3" name="Rectangle 2"/>
          <p:cNvSpPr/>
          <p:nvPr/>
        </p:nvSpPr>
        <p:spPr>
          <a:xfrm>
            <a:off x="5365132" y="491793"/>
            <a:ext cx="1782696" cy="5711773"/>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Rectangle 98"/>
          <p:cNvSpPr/>
          <p:nvPr/>
        </p:nvSpPr>
        <p:spPr>
          <a:xfrm rot="16200000">
            <a:off x="3260190" y="-1600265"/>
            <a:ext cx="1790883" cy="5970569"/>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Rectangle 99"/>
          <p:cNvSpPr/>
          <p:nvPr/>
        </p:nvSpPr>
        <p:spPr>
          <a:xfrm rot="10800000">
            <a:off x="7367861" y="489577"/>
            <a:ext cx="3948166" cy="5713988"/>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Rectangle 100"/>
          <p:cNvSpPr/>
          <p:nvPr/>
        </p:nvSpPr>
        <p:spPr>
          <a:xfrm>
            <a:off x="3788693" y="3757655"/>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2: GDA2020</a:t>
            </a:r>
            <a:endParaRPr lang="en-US" sz="2000" b="1" dirty="0">
              <a:solidFill>
                <a:schemeClr val="tx1">
                  <a:lumMod val="95000"/>
                  <a:lumOff val="5000"/>
                </a:schemeClr>
              </a:solidFill>
              <a:ea typeface="+mj-ea"/>
              <a:cs typeface="+mj-cs"/>
            </a:endParaRPr>
          </a:p>
        </p:txBody>
      </p:sp>
      <p:sp>
        <p:nvSpPr>
          <p:cNvPr id="102" name="Rectangle 101"/>
          <p:cNvSpPr/>
          <p:nvPr/>
        </p:nvSpPr>
        <p:spPr>
          <a:xfrm>
            <a:off x="2394251" y="2285867"/>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3: ATRF</a:t>
            </a:r>
            <a:endParaRPr lang="en-US" sz="2000" b="1" dirty="0">
              <a:solidFill>
                <a:schemeClr val="tx1">
                  <a:lumMod val="95000"/>
                  <a:lumOff val="5000"/>
                </a:schemeClr>
              </a:solidFill>
              <a:ea typeface="+mj-ea"/>
              <a:cs typeface="+mj-cs"/>
            </a:endParaRPr>
          </a:p>
        </p:txBody>
      </p:sp>
      <p:sp>
        <p:nvSpPr>
          <p:cNvPr id="103" name="Rectangle 102"/>
          <p:cNvSpPr/>
          <p:nvPr/>
        </p:nvSpPr>
        <p:spPr>
          <a:xfrm>
            <a:off x="9544348" y="4880869"/>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4: Height</a:t>
            </a:r>
            <a:endParaRPr lang="en-US" sz="2000" b="1" dirty="0">
              <a:solidFill>
                <a:schemeClr val="tx1">
                  <a:lumMod val="95000"/>
                  <a:lumOff val="5000"/>
                </a:schemeClr>
              </a:solidFill>
              <a:ea typeface="+mj-ea"/>
              <a:cs typeface="+mj-cs"/>
            </a:endParaRPr>
          </a:p>
        </p:txBody>
      </p:sp>
      <p:pic>
        <p:nvPicPr>
          <p:cNvPr id="104" name="Picture 103"/>
          <p:cNvPicPr>
            <a:picLocks noChangeAspect="1"/>
          </p:cNvPicPr>
          <p:nvPr/>
        </p:nvPicPr>
        <p:blipFill>
          <a:blip r:embed="rId7"/>
          <a:stretch>
            <a:fillRect/>
          </a:stretch>
        </p:blipFill>
        <p:spPr>
          <a:xfrm>
            <a:off x="578360" y="2899658"/>
            <a:ext cx="3261432" cy="3266914"/>
          </a:xfrm>
          <a:prstGeom prst="rect">
            <a:avLst/>
          </a:prstGeom>
        </p:spPr>
      </p:pic>
    </p:spTree>
    <p:extLst>
      <p:ext uri="{BB962C8B-B14F-4D97-AF65-F5344CB8AC3E}">
        <p14:creationId xmlns:p14="http://schemas.microsoft.com/office/powerpoint/2010/main" val="2827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9" grpId="0" animBg="1"/>
      <p:bldP spid="100" grpId="0" animBg="1"/>
      <p:bldP spid="101" grpId="0"/>
      <p:bldP spid="102" grpId="0"/>
      <p:bldP spid="10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a:xfrm>
            <a:off x="771525" y="1180199"/>
            <a:ext cx="10515600" cy="4727575"/>
          </a:xfrm>
        </p:spPr>
        <p:txBody>
          <a:bodyPr>
            <a:normAutofit/>
          </a:bodyPr>
          <a:lstStyle/>
          <a:p>
            <a:r>
              <a:rPr lang="en-AU" dirty="0" smtClean="0"/>
              <a:t>Positioning Australia – accurate and reliable positioning for everyone (3-10 cm) </a:t>
            </a:r>
            <a:r>
              <a:rPr lang="en-AU" dirty="0"/>
              <a:t>anywhere, anytime in </a:t>
            </a:r>
            <a:r>
              <a:rPr lang="en-AU" dirty="0" smtClean="0"/>
              <a:t>Australia.</a:t>
            </a:r>
            <a:endParaRPr lang="en-AU" dirty="0"/>
          </a:p>
          <a:p>
            <a:r>
              <a:rPr lang="en-AU" dirty="0"/>
              <a:t>The Australian Geospatial Reference System </a:t>
            </a:r>
            <a:r>
              <a:rPr lang="en-AU" dirty="0" smtClean="0"/>
              <a:t>needs to be upgraded to support demanding user requirements.</a:t>
            </a:r>
            <a:endParaRPr lang="en-AU" dirty="0"/>
          </a:p>
          <a:p>
            <a:r>
              <a:rPr lang="en-AU" dirty="0" smtClean="0"/>
              <a:t>We are limited </a:t>
            </a:r>
            <a:r>
              <a:rPr lang="en-AU" dirty="0"/>
              <a:t>in our ability to provide Findable, Accessible, Interoperable and Reusable (FAIR) </a:t>
            </a:r>
            <a:r>
              <a:rPr lang="en-AU" dirty="0" smtClean="0"/>
              <a:t>data (for now).</a:t>
            </a:r>
            <a:endParaRPr lang="en-AU" dirty="0"/>
          </a:p>
          <a:p>
            <a:r>
              <a:rPr lang="en-AU" dirty="0"/>
              <a:t>We need to upgrade the Australian Geospatial Reference System so people can get maximum benefit from precise </a:t>
            </a:r>
            <a:r>
              <a:rPr lang="en-AU" dirty="0" smtClean="0"/>
              <a:t>positioning.</a:t>
            </a:r>
          </a:p>
          <a:p>
            <a:r>
              <a:rPr lang="en-AU" dirty="0" smtClean="0"/>
              <a:t>PCG and ICSM are able to answer questions and help</a:t>
            </a:r>
          </a:p>
          <a:p>
            <a:r>
              <a:rPr lang="en-AU" dirty="0" smtClean="0"/>
              <a:t>Join the conversation … </a:t>
            </a:r>
          </a:p>
          <a:p>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867080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with us</a:t>
            </a:r>
            <a:endParaRPr lang="en-AU" dirty="0"/>
          </a:p>
        </p:txBody>
      </p:sp>
      <p:sp>
        <p:nvSpPr>
          <p:cNvPr id="3" name="Content Placeholder 2"/>
          <p:cNvSpPr>
            <a:spLocks noGrp="1"/>
          </p:cNvSpPr>
          <p:nvPr>
            <p:ph idx="1"/>
          </p:nvPr>
        </p:nvSpPr>
        <p:spPr>
          <a:xfrm>
            <a:off x="771525" y="1235122"/>
            <a:ext cx="10515600" cy="4851779"/>
          </a:xfrm>
        </p:spPr>
        <p:txBody>
          <a:bodyPr>
            <a:normAutofit/>
          </a:bodyPr>
          <a:lstStyle/>
          <a:p>
            <a:r>
              <a:rPr lang="en-US" sz="2400" dirty="0" smtClean="0"/>
              <a:t>ICSM </a:t>
            </a:r>
            <a:r>
              <a:rPr lang="en-US" sz="2400" dirty="0" smtClean="0">
                <a:solidFill>
                  <a:srgbClr val="01599C"/>
                </a:solidFill>
              </a:rPr>
              <a:t>[</a:t>
            </a:r>
            <a:r>
              <a:rPr lang="en-AU" sz="2400" dirty="0">
                <a:solidFill>
                  <a:srgbClr val="01599C"/>
                </a:solidFill>
              </a:rPr>
              <a:t>http</a:t>
            </a:r>
            <a:r>
              <a:rPr lang="en-AU" sz="2400" dirty="0" smtClean="0">
                <a:solidFill>
                  <a:srgbClr val="01599C"/>
                </a:solidFill>
              </a:rPr>
              <a:t>://www.</a:t>
            </a:r>
            <a:r>
              <a:rPr lang="en-US" sz="2400" dirty="0" smtClean="0">
                <a:solidFill>
                  <a:srgbClr val="01599C"/>
                </a:solidFill>
              </a:rPr>
              <a:t>icsm.gov.au]</a:t>
            </a:r>
            <a:r>
              <a:rPr lang="en-US" sz="2400" dirty="0" smtClean="0"/>
              <a:t> </a:t>
            </a:r>
            <a:endParaRPr lang="en-AU" sz="2400" dirty="0" smtClean="0"/>
          </a:p>
          <a:p>
            <a:r>
              <a:rPr lang="en-AU" sz="2400" dirty="0" smtClean="0"/>
              <a:t>ICSM-PCG </a:t>
            </a:r>
            <a:r>
              <a:rPr lang="en-AU" sz="2400" dirty="0"/>
              <a:t>Slack </a:t>
            </a:r>
            <a:r>
              <a:rPr lang="en-AU" sz="2400" dirty="0">
                <a:solidFill>
                  <a:srgbClr val="01599C"/>
                </a:solidFill>
              </a:rPr>
              <a:t>[http://</a:t>
            </a:r>
            <a:r>
              <a:rPr lang="en-AU" sz="2400" dirty="0" smtClean="0">
                <a:solidFill>
                  <a:srgbClr val="01599C"/>
                </a:solidFill>
              </a:rPr>
              <a:t>cutt.ly/join-pcg-slack]</a:t>
            </a:r>
            <a:endParaRPr lang="en-AU" sz="2400" dirty="0">
              <a:solidFill>
                <a:srgbClr val="01599C"/>
              </a:solidFill>
            </a:endParaRPr>
          </a:p>
          <a:p>
            <a:r>
              <a:rPr lang="en-AU" sz="2400" dirty="0"/>
              <a:t>GDA Modernisation Implementation Working Group</a:t>
            </a:r>
          </a:p>
          <a:p>
            <a:r>
              <a:rPr lang="en-AU" sz="2400" dirty="0"/>
              <a:t>GDA2020 Forum </a:t>
            </a:r>
            <a:r>
              <a:rPr lang="en-AU" sz="2400" dirty="0">
                <a:solidFill>
                  <a:srgbClr val="01599C"/>
                </a:solidFill>
              </a:rPr>
              <a:t>[https://</a:t>
            </a:r>
            <a:r>
              <a:rPr lang="en-AU" sz="2400" dirty="0" smtClean="0">
                <a:solidFill>
                  <a:srgbClr val="01599C"/>
                </a:solidFill>
              </a:rPr>
              <a:t>www.icsm.gov.au/datum/gda2020-forum]</a:t>
            </a:r>
            <a:endParaRPr lang="en-AU" sz="2400" dirty="0">
              <a:solidFill>
                <a:srgbClr val="01599C"/>
              </a:solidFill>
            </a:endParaRPr>
          </a:p>
          <a:p>
            <a:r>
              <a:rPr lang="en-AU" sz="2400" dirty="0"/>
              <a:t>GitHub – Geoscience Australia Geodesy Python software </a:t>
            </a:r>
            <a:r>
              <a:rPr lang="en-AU" sz="2400" dirty="0" smtClean="0">
                <a:solidFill>
                  <a:srgbClr val="01599C"/>
                </a:solidFill>
              </a:rPr>
              <a:t>[https</a:t>
            </a:r>
            <a:r>
              <a:rPr lang="en-AU" sz="2400" dirty="0">
                <a:solidFill>
                  <a:srgbClr val="01599C"/>
                </a:solidFill>
              </a:rPr>
              <a:t>://</a:t>
            </a:r>
            <a:r>
              <a:rPr lang="en-AU" sz="2400" dirty="0" smtClean="0">
                <a:solidFill>
                  <a:srgbClr val="01599C"/>
                </a:solidFill>
              </a:rPr>
              <a:t>github.com/GeoscienceAustralia/GeodePy]</a:t>
            </a:r>
            <a:endParaRPr lang="en-AU" sz="2400" dirty="0">
              <a:solidFill>
                <a:srgbClr val="01599C"/>
              </a:solidFill>
            </a:endParaRPr>
          </a:p>
          <a:p>
            <a:r>
              <a:rPr lang="en-AU" sz="2400" dirty="0"/>
              <a:t>GitHub – ICSM Australian Geospatial Reference System tools and software </a:t>
            </a:r>
            <a:r>
              <a:rPr lang="en-AU" sz="2400" dirty="0">
                <a:solidFill>
                  <a:srgbClr val="01599C"/>
                </a:solidFill>
              </a:rPr>
              <a:t>[https://github.com/icsm-au]</a:t>
            </a:r>
          </a:p>
          <a:p>
            <a:r>
              <a:rPr lang="en-AU" sz="2400" dirty="0"/>
              <a:t>GeodesyML </a:t>
            </a:r>
            <a:r>
              <a:rPr lang="en-AU" sz="2400" dirty="0">
                <a:solidFill>
                  <a:srgbClr val="01599C"/>
                </a:solidFill>
              </a:rPr>
              <a:t>[http://www.geodesyml.org/]</a:t>
            </a:r>
          </a:p>
          <a:p>
            <a:r>
              <a:rPr lang="en-AU" sz="2400" dirty="0"/>
              <a:t>Twitter - Nicholas Brown </a:t>
            </a:r>
            <a:r>
              <a:rPr lang="en-AU" sz="2400" dirty="0">
                <a:solidFill>
                  <a:srgbClr val="01599C"/>
                </a:solidFill>
              </a:rPr>
              <a:t>[@nich0lasbr0wn] </a:t>
            </a:r>
            <a:r>
              <a:rPr lang="en-AU" sz="2400" dirty="0"/>
              <a:t>- Chair of PCG</a:t>
            </a:r>
          </a:p>
          <a:p>
            <a:r>
              <a:rPr lang="en-AU" sz="2400" dirty="0" smtClean="0"/>
              <a:t>Email </a:t>
            </a:r>
            <a:r>
              <a:rPr lang="en-AU" sz="2400" dirty="0">
                <a:solidFill>
                  <a:srgbClr val="01599C"/>
                </a:solidFill>
              </a:rPr>
              <a:t>geodesy@ga.gov.au</a:t>
            </a:r>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161706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Intergovernmental Committee on Surveying and Mapping</a:t>
            </a:r>
            <a:endParaRPr lang="en-AU" dirty="0"/>
          </a:p>
        </p:txBody>
      </p:sp>
      <p:sp>
        <p:nvSpPr>
          <p:cNvPr id="3" name="Content Placeholder 2"/>
          <p:cNvSpPr>
            <a:spLocks noGrp="1"/>
          </p:cNvSpPr>
          <p:nvPr>
            <p:ph idx="1"/>
          </p:nvPr>
        </p:nvSpPr>
        <p:spPr/>
        <p:txBody>
          <a:bodyPr/>
          <a:lstStyle/>
          <a:p>
            <a:r>
              <a:rPr lang="en-AU" dirty="0" smtClean="0"/>
              <a:t>Representatives </a:t>
            </a:r>
            <a:r>
              <a:rPr lang="en-AU" dirty="0"/>
              <a:t>from all the Australian </a:t>
            </a:r>
            <a:r>
              <a:rPr lang="en-AU" dirty="0" smtClean="0"/>
              <a:t>states</a:t>
            </a:r>
            <a:r>
              <a:rPr lang="en-AU" dirty="0"/>
              <a:t>, </a:t>
            </a:r>
            <a:r>
              <a:rPr lang="en-AU" dirty="0" smtClean="0"/>
              <a:t>territories</a:t>
            </a:r>
            <a:r>
              <a:rPr lang="en-AU" dirty="0"/>
              <a:t>, the Commonwealth and New Zealand.  </a:t>
            </a:r>
            <a:endParaRPr lang="en-AU" dirty="0" smtClean="0"/>
          </a:p>
          <a:p>
            <a:r>
              <a:rPr lang="en-AU" dirty="0" smtClean="0"/>
              <a:t>Members </a:t>
            </a:r>
            <a:r>
              <a:rPr lang="en-AU" dirty="0"/>
              <a:t>are responsible for government surveying and mapping functions in their jurisdiction</a:t>
            </a:r>
            <a:r>
              <a:rPr lang="en-AU" dirty="0" smtClean="0"/>
              <a:t>.</a:t>
            </a:r>
          </a:p>
          <a:p>
            <a:r>
              <a:rPr lang="en-AU" dirty="0" smtClean="0"/>
              <a:t>Coordinate </a:t>
            </a:r>
            <a:r>
              <a:rPr lang="en-AU" dirty="0"/>
              <a:t>and promote the development and maintenance of key national spatial data including geodetic, topographic, cadastral, street addressing, tides &amp; sea level, and geographical names.</a:t>
            </a:r>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79744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1530210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Intergovernmental Committee on Surveying and Mapping</a:t>
            </a:r>
            <a:endParaRPr lang="en-AU" dirty="0"/>
          </a:p>
        </p:txBody>
      </p:sp>
      <p:pic>
        <p:nvPicPr>
          <p:cNvPr id="1026" name="Picture 2" descr="2018 Organisation chart"/>
          <p:cNvPicPr>
            <a:picLocks noChangeAspect="1" noChangeArrowheads="1"/>
          </p:cNvPicPr>
          <p:nvPr/>
        </p:nvPicPr>
        <p:blipFill rotWithShape="1">
          <a:blip r:embed="rId2">
            <a:extLst>
              <a:ext uri="{28A0092B-C50C-407E-A947-70E740481C1C}">
                <a14:useLocalDpi xmlns:a14="http://schemas.microsoft.com/office/drawing/2010/main" val="0"/>
              </a:ext>
            </a:extLst>
          </a:blip>
          <a:srcRect b="22550"/>
          <a:stretch/>
        </p:blipFill>
        <p:spPr bwMode="auto">
          <a:xfrm>
            <a:off x="-259643" y="143500"/>
            <a:ext cx="12633224" cy="53292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88874" y="3742124"/>
            <a:ext cx="2773936" cy="839604"/>
          </a:xfrm>
          <a:prstGeom prst="rect">
            <a:avLst/>
          </a:prstGeom>
          <a:solidFill>
            <a:schemeClr val="accent6">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42237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Permanent Committee on Geodesy</a:t>
            </a:r>
            <a:endParaRPr lang="en-AU" dirty="0"/>
          </a:p>
        </p:txBody>
      </p:sp>
      <p:sp>
        <p:nvSpPr>
          <p:cNvPr id="3" name="Content Placeholder 2"/>
          <p:cNvSpPr>
            <a:spLocks noGrp="1"/>
          </p:cNvSpPr>
          <p:nvPr>
            <p:ph idx="1"/>
          </p:nvPr>
        </p:nvSpPr>
        <p:spPr/>
        <p:txBody>
          <a:bodyPr>
            <a:normAutofit/>
          </a:bodyPr>
          <a:lstStyle/>
          <a:p>
            <a:r>
              <a:rPr lang="en-AU" b="1" u="sng" dirty="0" smtClean="0"/>
              <a:t>Who:</a:t>
            </a:r>
            <a:r>
              <a:rPr lang="en-AU" dirty="0" smtClean="0"/>
              <a:t> Geodesy</a:t>
            </a:r>
            <a:r>
              <a:rPr lang="en-AU" dirty="0"/>
              <a:t>, positioning and survey measurement leaders, advisers and advocates from Australian and New Zealand governments (states, territories and Commonwealth) and universities</a:t>
            </a:r>
            <a:r>
              <a:rPr lang="en-AU" dirty="0" smtClean="0"/>
              <a:t>.</a:t>
            </a:r>
          </a:p>
          <a:p>
            <a:pPr marL="0" indent="0">
              <a:buNone/>
            </a:pPr>
            <a:endParaRPr lang="en-AU" dirty="0"/>
          </a:p>
          <a:p>
            <a:r>
              <a:rPr lang="en-AU" b="1" u="sng" dirty="0" smtClean="0"/>
              <a:t>What:</a:t>
            </a:r>
            <a:r>
              <a:rPr lang="en-AU" dirty="0" smtClean="0"/>
              <a:t> Provide </a:t>
            </a:r>
            <a:r>
              <a:rPr lang="en-AU" dirty="0"/>
              <a:t>leadership through coordination and cooperation on the Geospatial Reference Systems of Australia and New Zealand. </a:t>
            </a:r>
            <a:endParaRPr lang="en-AU" dirty="0" smtClean="0"/>
          </a:p>
          <a:p>
            <a:pPr marL="0" indent="0">
              <a:buNone/>
            </a:pPr>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398576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50906" b="18178"/>
          <a:stretch/>
        </p:blipFill>
        <p:spPr bwMode="auto">
          <a:xfrm rot="1371260">
            <a:off x="4206250" y="2076171"/>
            <a:ext cx="3096000" cy="318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rc 4"/>
          <p:cNvSpPr/>
          <p:nvPr/>
        </p:nvSpPr>
        <p:spPr bwMode="auto">
          <a:xfrm rot="1890141">
            <a:off x="5562189" y="2176191"/>
            <a:ext cx="1766217" cy="603296"/>
          </a:xfrm>
          <a:prstGeom prst="arc">
            <a:avLst>
              <a:gd name="adj1" fmla="val 11196335"/>
              <a:gd name="adj2" fmla="val 20941862"/>
            </a:avLst>
          </a:prstGeom>
          <a:ln w="38100">
            <a:solidFill>
              <a:schemeClr val="bg1">
                <a:lumMod val="65000"/>
              </a:schemeClr>
            </a:solidFill>
            <a:headEnd type="triangle" w="med" len="med"/>
            <a:tailEnd type="triangle" w="med" len="med"/>
          </a:ln>
          <a:extLst/>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cxnSp>
        <p:nvCxnSpPr>
          <p:cNvPr id="6" name="Straight Arrow Connector 5"/>
          <p:cNvCxnSpPr/>
          <p:nvPr/>
        </p:nvCxnSpPr>
        <p:spPr bwMode="auto">
          <a:xfrm flipV="1">
            <a:off x="4555592" y="1973785"/>
            <a:ext cx="2218747" cy="3478894"/>
          </a:xfrm>
          <a:prstGeom prst="straightConnector1">
            <a:avLst/>
          </a:prstGeom>
          <a:solidFill>
            <a:schemeClr val="accent1"/>
          </a:solidFill>
          <a:ln w="381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Line Callout 2 6"/>
          <p:cNvSpPr/>
          <p:nvPr/>
        </p:nvSpPr>
        <p:spPr bwMode="auto">
          <a:xfrm>
            <a:off x="2952000" y="2784563"/>
            <a:ext cx="801513" cy="371513"/>
          </a:xfrm>
          <a:prstGeom prst="borderCallout2">
            <a:avLst>
              <a:gd name="adj1" fmla="val 51848"/>
              <a:gd name="adj2" fmla="val 102949"/>
              <a:gd name="adj3" fmla="val 49858"/>
              <a:gd name="adj4" fmla="val 101273"/>
              <a:gd name="adj5" fmla="val 154359"/>
              <a:gd name="adj6" fmla="val 159606"/>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smtClean="0">
                <a:ln>
                  <a:noFill/>
                </a:ln>
                <a:solidFill>
                  <a:schemeClr val="tx1"/>
                </a:solidFill>
                <a:effectLst/>
                <a:latin typeface="Calibri" panose="020F0502020204030204" pitchFamily="34" charset="0"/>
              </a:rPr>
              <a:t>shape</a:t>
            </a:r>
          </a:p>
        </p:txBody>
      </p:sp>
      <p:sp>
        <p:nvSpPr>
          <p:cNvPr id="8" name="Line Callout 2 7"/>
          <p:cNvSpPr/>
          <p:nvPr/>
        </p:nvSpPr>
        <p:spPr bwMode="auto">
          <a:xfrm>
            <a:off x="7579928" y="4604609"/>
            <a:ext cx="1842913" cy="371513"/>
          </a:xfrm>
          <a:prstGeom prst="borderCallout2">
            <a:avLst>
              <a:gd name="adj1" fmla="val 45440"/>
              <a:gd name="adj2" fmla="val -705"/>
              <a:gd name="adj3" fmla="val 49062"/>
              <a:gd name="adj4" fmla="val -899"/>
              <a:gd name="adj5" fmla="val 2666"/>
              <a:gd name="adj6" fmla="val -37335"/>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b="1" dirty="0">
                <a:latin typeface="Calibri" panose="020F0502020204030204" pitchFamily="34" charset="0"/>
              </a:rPr>
              <a:t>g</a:t>
            </a:r>
            <a:r>
              <a:rPr kumimoji="0" lang="en-AU" sz="1800" b="1" i="0" u="none" strike="noStrike" cap="none" normalizeH="0" baseline="0" dirty="0" smtClean="0">
                <a:ln>
                  <a:noFill/>
                </a:ln>
                <a:solidFill>
                  <a:schemeClr val="tx1"/>
                </a:solidFill>
                <a:effectLst/>
                <a:latin typeface="Calibri" panose="020F0502020204030204" pitchFamily="34" charset="0"/>
              </a:rPr>
              <a:t>ravity field</a:t>
            </a:r>
          </a:p>
        </p:txBody>
      </p:sp>
      <p:sp>
        <p:nvSpPr>
          <p:cNvPr id="9" name="Line Callout 2 8"/>
          <p:cNvSpPr/>
          <p:nvPr/>
        </p:nvSpPr>
        <p:spPr bwMode="auto">
          <a:xfrm>
            <a:off x="7653885" y="2099923"/>
            <a:ext cx="1842913" cy="371513"/>
          </a:xfrm>
          <a:prstGeom prst="borderCallout2">
            <a:avLst>
              <a:gd name="adj1" fmla="val 45440"/>
              <a:gd name="adj2" fmla="val -705"/>
              <a:gd name="adj3" fmla="val 49062"/>
              <a:gd name="adj4" fmla="val -899"/>
              <a:gd name="adj5" fmla="val 79811"/>
              <a:gd name="adj6" fmla="val -41038"/>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smtClean="0">
                <a:ln>
                  <a:noFill/>
                </a:ln>
                <a:solidFill>
                  <a:schemeClr val="tx1"/>
                </a:solidFill>
                <a:effectLst/>
                <a:latin typeface="Calibri" panose="020F0502020204030204" pitchFamily="34" charset="0"/>
              </a:rPr>
              <a:t>orientation</a:t>
            </a:r>
          </a:p>
        </p:txBody>
      </p:sp>
      <p:sp>
        <p:nvSpPr>
          <p:cNvPr id="10" name="Oval 9"/>
          <p:cNvSpPr/>
          <p:nvPr/>
        </p:nvSpPr>
        <p:spPr bwMode="auto">
          <a:xfrm>
            <a:off x="4193286" y="2189257"/>
            <a:ext cx="3024336" cy="3024000"/>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11" name="Rectangle 10"/>
          <p:cNvSpPr/>
          <p:nvPr/>
        </p:nvSpPr>
        <p:spPr>
          <a:xfrm>
            <a:off x="771525" y="327195"/>
            <a:ext cx="11159742" cy="1169551"/>
          </a:xfrm>
          <a:prstGeom prst="rect">
            <a:avLst/>
          </a:prstGeom>
        </p:spPr>
        <p:txBody>
          <a:bodyPr wrap="square">
            <a:spAutoFit/>
          </a:bodyPr>
          <a:lstStyle/>
          <a:p>
            <a:r>
              <a:rPr lang="en-AU" sz="3600" b="1" dirty="0" smtClean="0">
                <a:latin typeface="Calibri" panose="020F0502020204030204" pitchFamily="34" charset="0"/>
              </a:rPr>
              <a:t>Geodesy</a:t>
            </a:r>
            <a:endParaRPr lang="en-AU" sz="2800" b="1" dirty="0" smtClean="0">
              <a:latin typeface="Calibri" panose="020F0502020204030204" pitchFamily="34" charset="0"/>
            </a:endParaRPr>
          </a:p>
          <a:p>
            <a:r>
              <a:rPr lang="en-AU" sz="1600" i="1" dirty="0" smtClean="0">
                <a:latin typeface="Calibri" panose="020F0502020204030204" pitchFamily="34" charset="0"/>
              </a:rPr>
              <a:t>noun</a:t>
            </a:r>
          </a:p>
          <a:p>
            <a:r>
              <a:rPr lang="en-AU" i="1" dirty="0">
                <a:latin typeface="Calibri" panose="020F0502020204030204" pitchFamily="34" charset="0"/>
              </a:rPr>
              <a:t>	</a:t>
            </a:r>
            <a:r>
              <a:rPr lang="en-AU" i="1" dirty="0" smtClean="0">
                <a:latin typeface="Calibri" panose="020F0502020204030204" pitchFamily="34" charset="0"/>
              </a:rPr>
              <a:t>Science </a:t>
            </a:r>
            <a:r>
              <a:rPr lang="en-AU" i="1" dirty="0">
                <a:latin typeface="Calibri" panose="020F0502020204030204" pitchFamily="34" charset="0"/>
              </a:rPr>
              <a:t>of measuring the </a:t>
            </a:r>
            <a:r>
              <a:rPr lang="en-AU" b="1" i="1" dirty="0">
                <a:latin typeface="Calibri" panose="020F0502020204030204" pitchFamily="34" charset="0"/>
              </a:rPr>
              <a:t>shape</a:t>
            </a:r>
            <a:r>
              <a:rPr lang="en-AU" i="1" dirty="0">
                <a:latin typeface="Calibri" panose="020F0502020204030204" pitchFamily="34" charset="0"/>
              </a:rPr>
              <a:t>, </a:t>
            </a:r>
            <a:r>
              <a:rPr lang="en-AU" b="1" i="1" dirty="0">
                <a:latin typeface="Calibri" panose="020F0502020204030204" pitchFamily="34" charset="0"/>
              </a:rPr>
              <a:t>orientation</a:t>
            </a:r>
            <a:r>
              <a:rPr lang="en-AU" i="1" dirty="0">
                <a:latin typeface="Calibri" panose="020F0502020204030204" pitchFamily="34" charset="0"/>
              </a:rPr>
              <a:t> and </a:t>
            </a:r>
            <a:r>
              <a:rPr lang="en-AU" b="1" i="1" dirty="0">
                <a:latin typeface="Calibri" panose="020F0502020204030204" pitchFamily="34" charset="0"/>
              </a:rPr>
              <a:t>gravity field</a:t>
            </a:r>
            <a:r>
              <a:rPr lang="en-AU" i="1" dirty="0">
                <a:latin typeface="Calibri" panose="020F0502020204030204" pitchFamily="34" charset="0"/>
              </a:rPr>
              <a:t> of the </a:t>
            </a:r>
            <a:r>
              <a:rPr lang="en-AU" i="1" dirty="0" smtClean="0">
                <a:latin typeface="Calibri" panose="020F0502020204030204" pitchFamily="34" charset="0"/>
              </a:rPr>
              <a:t>Earth </a:t>
            </a:r>
            <a:r>
              <a:rPr lang="en-AU" i="1" dirty="0">
                <a:latin typeface="Calibri" panose="020F0502020204030204" pitchFamily="34" charset="0"/>
              </a:rPr>
              <a:t>and how it changes over </a:t>
            </a:r>
            <a:r>
              <a:rPr lang="en-AU" b="1" i="1" dirty="0" smtClean="0">
                <a:latin typeface="Calibri" panose="020F0502020204030204" pitchFamily="34" charset="0"/>
              </a:rPr>
              <a:t>time</a:t>
            </a:r>
            <a:r>
              <a:rPr lang="en-AU" i="1" dirty="0" smtClean="0">
                <a:latin typeface="Calibri" panose="020F0502020204030204" pitchFamily="34" charset="0"/>
              </a:rPr>
              <a:t>.</a:t>
            </a:r>
            <a:endParaRPr lang="en-AU" i="1" dirty="0">
              <a:latin typeface="Calibri" panose="020F0502020204030204" pitchFamily="34" charset="0"/>
            </a:endParaRPr>
          </a:p>
        </p:txBody>
      </p:sp>
      <p:sp>
        <p:nvSpPr>
          <p:cNvPr id="13" name="Rectangle 12"/>
          <p:cNvSpPr/>
          <p:nvPr/>
        </p:nvSpPr>
        <p:spPr>
          <a:xfrm>
            <a:off x="771525" y="4527516"/>
            <a:ext cx="10818220" cy="1169551"/>
          </a:xfrm>
          <a:prstGeom prst="rect">
            <a:avLst/>
          </a:prstGeom>
        </p:spPr>
        <p:txBody>
          <a:bodyPr wrap="square">
            <a:spAutoFit/>
          </a:bodyPr>
          <a:lstStyle/>
          <a:p>
            <a:r>
              <a:rPr lang="en-AU" sz="3600" b="1" dirty="0" smtClean="0">
                <a:latin typeface="Calibri" panose="020F0502020204030204" pitchFamily="34" charset="0"/>
              </a:rPr>
              <a:t>Geodesist</a:t>
            </a:r>
            <a:endParaRPr lang="en-AU" sz="2800" b="1" dirty="0" smtClean="0">
              <a:latin typeface="Calibri" panose="020F0502020204030204" pitchFamily="34" charset="0"/>
            </a:endParaRPr>
          </a:p>
          <a:p>
            <a:r>
              <a:rPr lang="en-AU" sz="1600" i="1" dirty="0" smtClean="0">
                <a:latin typeface="Calibri" panose="020F0502020204030204" pitchFamily="34" charset="0"/>
              </a:rPr>
              <a:t>noun</a:t>
            </a:r>
          </a:p>
          <a:p>
            <a:r>
              <a:rPr lang="en-AU" i="1" dirty="0">
                <a:latin typeface="Calibri" panose="020F0502020204030204" pitchFamily="34" charset="0"/>
              </a:rPr>
              <a:t>	</a:t>
            </a:r>
            <a:r>
              <a:rPr lang="en-AU" i="1" dirty="0" smtClean="0">
                <a:latin typeface="Calibri" panose="020F0502020204030204" pitchFamily="34" charset="0"/>
              </a:rPr>
              <a:t>Magical creatures who create and maintain the </a:t>
            </a:r>
            <a:r>
              <a:rPr lang="en-AU" b="1" i="1" dirty="0" smtClean="0">
                <a:latin typeface="Calibri" panose="020F0502020204030204" pitchFamily="34" charset="0"/>
              </a:rPr>
              <a:t>Geospatial </a:t>
            </a:r>
            <a:r>
              <a:rPr lang="en-AU" b="1" i="1" dirty="0">
                <a:latin typeface="Calibri" panose="020F0502020204030204" pitchFamily="34" charset="0"/>
              </a:rPr>
              <a:t>Reference </a:t>
            </a:r>
            <a:r>
              <a:rPr lang="en-AU" b="1" i="1" dirty="0" smtClean="0">
                <a:latin typeface="Calibri" panose="020F0502020204030204" pitchFamily="34" charset="0"/>
              </a:rPr>
              <a:t>System</a:t>
            </a:r>
            <a:r>
              <a:rPr lang="en-AU" i="1" dirty="0" smtClean="0">
                <a:latin typeface="Calibri" panose="020F0502020204030204" pitchFamily="34" charset="0"/>
              </a:rPr>
              <a:t>.</a:t>
            </a:r>
            <a:endParaRPr lang="en-AU" i="1" dirty="0">
              <a:latin typeface="Calibri" panose="020F0502020204030204" pitchFamily="34" charset="0"/>
            </a:endParaRPr>
          </a:p>
        </p:txBody>
      </p:sp>
      <p:sp>
        <p:nvSpPr>
          <p:cNvPr id="15" name="Rectangle 14"/>
          <p:cNvSpPr/>
          <p:nvPr/>
        </p:nvSpPr>
        <p:spPr>
          <a:xfrm>
            <a:off x="771525" y="2498655"/>
            <a:ext cx="10818220" cy="1169551"/>
          </a:xfrm>
          <a:prstGeom prst="rect">
            <a:avLst/>
          </a:prstGeom>
        </p:spPr>
        <p:txBody>
          <a:bodyPr wrap="square">
            <a:spAutoFit/>
          </a:bodyPr>
          <a:lstStyle/>
          <a:p>
            <a:r>
              <a:rPr lang="en-AU" sz="3600" b="1" dirty="0">
                <a:latin typeface="Calibri" panose="020F0502020204030204" pitchFamily="34" charset="0"/>
              </a:rPr>
              <a:t>Geospatial Reference </a:t>
            </a:r>
            <a:r>
              <a:rPr lang="en-AU" sz="3600" b="1" dirty="0" smtClean="0">
                <a:latin typeface="Calibri" panose="020F0502020204030204" pitchFamily="34" charset="0"/>
              </a:rPr>
              <a:t>System</a:t>
            </a:r>
            <a:endParaRPr lang="en-AU" sz="2800" b="1" dirty="0" smtClean="0">
              <a:latin typeface="Calibri" panose="020F0502020204030204" pitchFamily="34" charset="0"/>
            </a:endParaRPr>
          </a:p>
          <a:p>
            <a:r>
              <a:rPr lang="en-AU" sz="1600" i="1" dirty="0" smtClean="0">
                <a:latin typeface="Calibri" panose="020F0502020204030204" pitchFamily="34" charset="0"/>
              </a:rPr>
              <a:t>noun</a:t>
            </a:r>
          </a:p>
          <a:p>
            <a:r>
              <a:rPr lang="en-AU" i="1" dirty="0">
                <a:latin typeface="Calibri" panose="020F0502020204030204" pitchFamily="34" charset="0"/>
              </a:rPr>
              <a:t>	</a:t>
            </a:r>
            <a:r>
              <a:rPr lang="en-AU" i="1" dirty="0" smtClean="0">
                <a:latin typeface="Calibri" panose="020F0502020204030204" pitchFamily="34" charset="0"/>
              </a:rPr>
              <a:t>Collection of datums, infrastructure, models and standards required for 4D positioning.</a:t>
            </a:r>
            <a:endParaRPr lang="en-AU" i="1" dirty="0">
              <a:latin typeface="Calibri" panose="020F0502020204030204" pitchFamily="34" charset="0"/>
            </a:endParaRPr>
          </a:p>
        </p:txBody>
      </p:sp>
      <p:sp>
        <p:nvSpPr>
          <p:cNvPr id="14" name="Rectangle 1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6096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4530" y="-22882"/>
            <a:ext cx="12196529" cy="6880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Rectangle 98"/>
          <p:cNvSpPr/>
          <p:nvPr/>
        </p:nvSpPr>
        <p:spPr>
          <a:xfrm rot="16200000">
            <a:off x="1068651" y="836485"/>
            <a:ext cx="1782696" cy="1868555"/>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ectangle 104"/>
          <p:cNvSpPr/>
          <p:nvPr/>
        </p:nvSpPr>
        <p:spPr>
          <a:xfrm rot="10800000">
            <a:off x="3077345" y="879410"/>
            <a:ext cx="1832991" cy="1777112"/>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Rectangle 100"/>
          <p:cNvSpPr/>
          <p:nvPr/>
        </p:nvSpPr>
        <p:spPr>
          <a:xfrm>
            <a:off x="5131495" y="879416"/>
            <a:ext cx="1840844" cy="5727040"/>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Rectangle 101"/>
          <p:cNvSpPr/>
          <p:nvPr/>
        </p:nvSpPr>
        <p:spPr>
          <a:xfrm rot="10800000">
            <a:off x="9349512" y="879410"/>
            <a:ext cx="1832991" cy="3881470"/>
          </a:xfrm>
          <a:prstGeom prst="rect">
            <a:avLst/>
          </a:prstGeom>
          <a:solidFill>
            <a:schemeClr val="accent6">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p:cNvSpPr/>
          <p:nvPr/>
        </p:nvSpPr>
        <p:spPr>
          <a:xfrm rot="10800000">
            <a:off x="7227027" y="889236"/>
            <a:ext cx="1832991" cy="5717219"/>
          </a:xfrm>
          <a:prstGeom prst="rect">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p:cNvSpPr/>
          <p:nvPr/>
        </p:nvSpPr>
        <p:spPr>
          <a:xfrm>
            <a:off x="5646397" y="1202524"/>
            <a:ext cx="936000" cy="900000"/>
          </a:xfrm>
          <a:prstGeom prst="ellipse">
            <a:avLst/>
          </a:prstGeom>
          <a:noFill/>
          <a:ln w="57150">
            <a:solidFill>
              <a:srgbClr val="01599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 name="Rectangle 6"/>
          <p:cNvSpPr/>
          <p:nvPr/>
        </p:nvSpPr>
        <p:spPr>
          <a:xfrm>
            <a:off x="3351694" y="2160839"/>
            <a:ext cx="1293810"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Plate Motion Model</a:t>
            </a:r>
            <a:endParaRPr lang="en-AU" sz="1000" dirty="0">
              <a:ea typeface="Calibri" panose="020F0502020204030204" pitchFamily="34" charset="0"/>
              <a:cs typeface="Times New Roman" panose="02020603050405020304" pitchFamily="18" charset="0"/>
            </a:endParaRPr>
          </a:p>
        </p:txBody>
      </p:sp>
      <p:sp>
        <p:nvSpPr>
          <p:cNvPr id="8" name="Rounded Rectangle 7"/>
          <p:cNvSpPr/>
          <p:nvPr/>
        </p:nvSpPr>
        <p:spPr>
          <a:xfrm>
            <a:off x="3535127" y="1207923"/>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3640974" y="1838382"/>
            <a:ext cx="679994" cy="276999"/>
          </a:xfrm>
          <a:prstGeom prst="rect">
            <a:avLst/>
          </a:prstGeom>
        </p:spPr>
        <p:txBody>
          <a:bodyPr wrap="none">
            <a:spAutoFit/>
          </a:bodyPr>
          <a:lstStyle/>
          <a:p>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7 cm/</a:t>
            </a:r>
            <a:r>
              <a:rPr lang="en-AU" sz="1200" b="1" dirty="0" err="1" smtClean="0">
                <a:solidFill>
                  <a:schemeClr val="tx1">
                    <a:lumMod val="85000"/>
                    <a:lumOff val="15000"/>
                  </a:schemeClr>
                </a:solidFill>
                <a:ea typeface="Calibri" panose="020F0502020204030204" pitchFamily="34" charset="0"/>
                <a:cs typeface="Times New Roman" panose="02020603050405020304" pitchFamily="18" charset="0"/>
              </a:rPr>
              <a:t>yr</a:t>
            </a:r>
            <a:endParaRPr lang="en-AU" sz="1200" dirty="0">
              <a:solidFill>
                <a:schemeClr val="tx1">
                  <a:lumMod val="85000"/>
                  <a:lumOff val="15000"/>
                </a:schemeClr>
              </a:solidFill>
            </a:endParaRPr>
          </a:p>
        </p:txBody>
      </p:sp>
      <p:sp>
        <p:nvSpPr>
          <p:cNvPr id="72" name="Rectangle 71"/>
          <p:cNvSpPr/>
          <p:nvPr/>
        </p:nvSpPr>
        <p:spPr>
          <a:xfrm>
            <a:off x="5412210" y="2168953"/>
            <a:ext cx="1403896"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2020</a:t>
            </a:r>
          </a:p>
        </p:txBody>
      </p:sp>
      <p:sp>
        <p:nvSpPr>
          <p:cNvPr id="85" name="Oval 84"/>
          <p:cNvSpPr/>
          <p:nvPr/>
        </p:nvSpPr>
        <p:spPr>
          <a:xfrm>
            <a:off x="5635708" y="5095295"/>
            <a:ext cx="936000" cy="900000"/>
          </a:xfrm>
          <a:prstGeom prst="ellipse">
            <a:avLst/>
          </a:prstGeom>
          <a:noFill/>
          <a:ln w="57150">
            <a:solidFill>
              <a:srgbClr val="598F34"/>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86" name="Rectangle 85"/>
          <p:cNvSpPr/>
          <p:nvPr/>
        </p:nvSpPr>
        <p:spPr>
          <a:xfrm>
            <a:off x="5400405" y="6016395"/>
            <a:ext cx="1403896"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a:t>
            </a:r>
            <a:r>
              <a:rPr lang="en-AU" sz="1200" dirty="0" smtClean="0">
                <a:solidFill>
                  <a:srgbClr val="000000"/>
                </a:solidFill>
                <a:ea typeface="Calibri" panose="020F0502020204030204" pitchFamily="34" charset="0"/>
                <a:cs typeface="Times New Roman" panose="02020603050405020304" pitchFamily="18" charset="0"/>
              </a:rPr>
              <a:t>1994</a:t>
            </a:r>
            <a:endParaRPr lang="en-AU" sz="1200" dirty="0">
              <a:solidFill>
                <a:srgbClr val="000000"/>
              </a:solidFill>
              <a:ea typeface="Calibri" panose="020F0502020204030204" pitchFamily="34" charset="0"/>
              <a:cs typeface="Times New Roman" panose="02020603050405020304" pitchFamily="18" charset="0"/>
            </a:endParaRPr>
          </a:p>
        </p:txBody>
      </p:sp>
      <p:sp>
        <p:nvSpPr>
          <p:cNvPr id="88" name="Rounded Rectangle 87"/>
          <p:cNvSpPr/>
          <p:nvPr/>
        </p:nvSpPr>
        <p:spPr>
          <a:xfrm>
            <a:off x="5647134" y="309707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9" name="Straight Arrow Connector 88"/>
          <p:cNvCxnSpPr>
            <a:stCxn id="91" idx="2"/>
          </p:cNvCxnSpPr>
          <p:nvPr/>
        </p:nvCxnSpPr>
        <p:spPr>
          <a:xfrm>
            <a:off x="6102353" y="4503977"/>
            <a:ext cx="1118" cy="294233"/>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91" name="Rectangle 90"/>
          <p:cNvSpPr/>
          <p:nvPr/>
        </p:nvSpPr>
        <p:spPr>
          <a:xfrm>
            <a:off x="5400405" y="4025128"/>
            <a:ext cx="1403896" cy="47884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Transformation parameters / grids</a:t>
            </a:r>
          </a:p>
        </p:txBody>
      </p: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869" y="3139996"/>
            <a:ext cx="690530" cy="69053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89" y="1291501"/>
            <a:ext cx="603410" cy="603410"/>
          </a:xfrm>
          <a:prstGeom prst="rect">
            <a:avLst/>
          </a:prstGeom>
        </p:spPr>
      </p:pic>
      <p:sp>
        <p:nvSpPr>
          <p:cNvPr id="96" name="Rectangle 95"/>
          <p:cNvSpPr/>
          <p:nvPr/>
        </p:nvSpPr>
        <p:spPr>
          <a:xfrm>
            <a:off x="5749536" y="3717351"/>
            <a:ext cx="745717" cy="307777"/>
          </a:xfrm>
          <a:prstGeom prst="rect">
            <a:avLst/>
          </a:prstGeom>
        </p:spPr>
        <p:txBody>
          <a:bodyPr wrap="none">
            <a:spAutoFit/>
          </a:bodyPr>
          <a:lstStyle/>
          <a:p>
            <a:r>
              <a:rPr lang="el-GR" sz="1400" b="1" dirty="0" smtClean="0">
                <a:solidFill>
                  <a:schemeClr val="tx1">
                    <a:lumMod val="85000"/>
                    <a:lumOff val="15000"/>
                  </a:schemeClr>
                </a:solidFill>
                <a:ea typeface="Calibri" panose="020F0502020204030204" pitchFamily="34" charset="0"/>
                <a:cs typeface="Times New Roman" panose="02020603050405020304" pitchFamily="18" charset="0"/>
              </a:rPr>
              <a:t>Δ</a:t>
            </a:r>
            <a:r>
              <a:rPr lang="en-AU" sz="1400" b="1" dirty="0" smtClean="0">
                <a:solidFill>
                  <a:schemeClr val="tx1">
                    <a:lumMod val="85000"/>
                    <a:lumOff val="15000"/>
                  </a:schemeClr>
                </a:solidFill>
                <a:ea typeface="Calibri" panose="020F0502020204030204" pitchFamily="34" charset="0"/>
                <a:cs typeface="Times New Roman" panose="02020603050405020304" pitchFamily="18" charset="0"/>
              </a:rPr>
              <a:t> 1.8 m</a:t>
            </a:r>
            <a:endParaRPr lang="en-AU" sz="1400" dirty="0">
              <a:solidFill>
                <a:schemeClr val="tx1">
                  <a:lumMod val="85000"/>
                  <a:lumOff val="15000"/>
                </a:schemeClr>
              </a:solidFill>
            </a:endParaRPr>
          </a:p>
        </p:txBody>
      </p:sp>
      <p:cxnSp>
        <p:nvCxnSpPr>
          <p:cNvPr id="54" name="Straight Arrow Connector 53"/>
          <p:cNvCxnSpPr>
            <a:stCxn id="8" idx="3"/>
          </p:cNvCxnSpPr>
          <p:nvPr/>
        </p:nvCxnSpPr>
        <p:spPr>
          <a:xfrm flipV="1">
            <a:off x="4471127" y="1652524"/>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a:stCxn id="8" idx="1"/>
          </p:cNvCxnSpPr>
          <p:nvPr/>
        </p:nvCxnSpPr>
        <p:spPr>
          <a:xfrm flipH="1" flipV="1">
            <a:off x="2564861" y="1652524"/>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a:stCxn id="88" idx="0"/>
            <a:endCxn id="72" idx="2"/>
          </p:cNvCxnSpPr>
          <p:nvPr/>
        </p:nvCxnSpPr>
        <p:spPr>
          <a:xfrm flipH="1" flipV="1">
            <a:off x="6114158" y="2656522"/>
            <a:ext cx="976" cy="440556"/>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6" name="Group 5"/>
          <p:cNvGrpSpPr/>
          <p:nvPr/>
        </p:nvGrpSpPr>
        <p:grpSpPr>
          <a:xfrm>
            <a:off x="1129811" y="892469"/>
            <a:ext cx="1632522" cy="1764053"/>
            <a:chOff x="1001915" y="904180"/>
            <a:chExt cx="1632522" cy="1764053"/>
          </a:xfrm>
        </p:grpSpPr>
        <p:sp>
          <p:nvSpPr>
            <p:cNvPr id="32" name="Up Arrow 31"/>
            <p:cNvSpPr/>
            <p:nvPr/>
          </p:nvSpPr>
          <p:spPr>
            <a:xfrm rot="13464686">
              <a:off x="1773156" y="1511636"/>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35" name="Up Arrow 34"/>
            <p:cNvSpPr/>
            <p:nvPr/>
          </p:nvSpPr>
          <p:spPr>
            <a:xfrm rot="2591304">
              <a:off x="1692176" y="1274051"/>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43" name="Oval 42"/>
            <p:cNvSpPr/>
            <p:nvPr/>
          </p:nvSpPr>
          <p:spPr>
            <a:xfrm>
              <a:off x="1389461" y="1219634"/>
              <a:ext cx="936000" cy="9000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b="1" dirty="0">
                <a:effectLst>
                  <a:glow>
                    <a:schemeClr val="accent1"/>
                  </a:glow>
                </a:effectLst>
                <a:ea typeface="Calibri" panose="020F0502020204030204" pitchFamily="34" charset="0"/>
                <a:cs typeface="Times New Roman" panose="02020603050405020304" pitchFamily="18" charset="0"/>
              </a:endParaRPr>
            </a:p>
          </p:txBody>
        </p:sp>
        <p:sp>
          <p:nvSpPr>
            <p:cNvPr id="12" name="Rectangle 11"/>
            <p:cNvSpPr/>
            <p:nvPr/>
          </p:nvSpPr>
          <p:spPr>
            <a:xfrm>
              <a:off x="1001915" y="2180664"/>
              <a:ext cx="1632522"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Terrestrial Reference </a:t>
              </a:r>
              <a:r>
                <a:rPr lang="en-AU" sz="1200" dirty="0">
                  <a:solidFill>
                    <a:srgbClr val="000000"/>
                  </a:solidFill>
                  <a:ea typeface="Calibri" panose="020F0502020204030204" pitchFamily="34" charset="0"/>
                  <a:cs typeface="Times New Roman" panose="02020603050405020304" pitchFamily="18" charset="0"/>
                </a:rPr>
                <a:t>Frame</a:t>
              </a:r>
              <a:endParaRPr lang="en-AU" sz="1000" dirty="0">
                <a:ea typeface="Calibri" panose="020F0502020204030204" pitchFamily="34" charset="0"/>
                <a:cs typeface="Times New Roman" panose="02020603050405020304" pitchFamily="18" charset="0"/>
              </a:endParaRPr>
            </a:p>
          </p:txBody>
        </p:sp>
        <p:sp>
          <p:nvSpPr>
            <p:cNvPr id="10" name="Rectangle 9"/>
            <p:cNvSpPr/>
            <p:nvPr/>
          </p:nvSpPr>
          <p:spPr>
            <a:xfrm>
              <a:off x="1555134" y="904180"/>
              <a:ext cx="604653"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ATRF</a:t>
              </a:r>
              <a:endParaRPr lang="en-US" dirty="0">
                <a:ln w="10160">
                  <a:solidFill>
                    <a:schemeClr val="tx1"/>
                  </a:solidFill>
                  <a:prstDash val="solid"/>
                </a:ln>
              </a:endParaRPr>
            </a:p>
          </p:txBody>
        </p:sp>
      </p:grpSp>
      <p:sp>
        <p:nvSpPr>
          <p:cNvPr id="55" name="Rectangle 54"/>
          <p:cNvSpPr/>
          <p:nvPr/>
        </p:nvSpPr>
        <p:spPr>
          <a:xfrm>
            <a:off x="5612228" y="879807"/>
            <a:ext cx="98296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GDA2020</a:t>
            </a:r>
            <a:endParaRPr lang="en-US" dirty="0">
              <a:ln w="10160">
                <a:solidFill>
                  <a:schemeClr val="tx1"/>
                </a:solidFill>
                <a:prstDash val="solid"/>
              </a:ln>
            </a:endParaRPr>
          </a:p>
        </p:txBody>
      </p:sp>
      <p:sp>
        <p:nvSpPr>
          <p:cNvPr id="56" name="Rectangle 55"/>
          <p:cNvSpPr/>
          <p:nvPr/>
        </p:nvSpPr>
        <p:spPr>
          <a:xfrm>
            <a:off x="5726873" y="4760880"/>
            <a:ext cx="77457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GDA94</a:t>
            </a:r>
            <a:endParaRPr lang="en-US" sz="1600" dirty="0">
              <a:ln w="10160">
                <a:solidFill>
                  <a:schemeClr val="tx1"/>
                </a:solidFill>
                <a:prstDash val="solid"/>
              </a:ln>
            </a:endParaRPr>
          </a:p>
        </p:txBody>
      </p:sp>
      <p:sp>
        <p:nvSpPr>
          <p:cNvPr id="66" name="Rectangle 65"/>
          <p:cNvSpPr/>
          <p:nvPr/>
        </p:nvSpPr>
        <p:spPr>
          <a:xfrm>
            <a:off x="7336945" y="2163864"/>
            <a:ext cx="1577199"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Quasigeoid Model</a:t>
            </a:r>
            <a:endParaRPr lang="en-AU" sz="1000" dirty="0">
              <a:ea typeface="Calibri" panose="020F0502020204030204" pitchFamily="34" charset="0"/>
              <a:cs typeface="Times New Roman" panose="02020603050405020304" pitchFamily="18" charset="0"/>
            </a:endParaRPr>
          </a:p>
        </p:txBody>
      </p:sp>
      <p:sp>
        <p:nvSpPr>
          <p:cNvPr id="67" name="Rounded Rectangle 66"/>
          <p:cNvSpPr/>
          <p:nvPr/>
        </p:nvSpPr>
        <p:spPr>
          <a:xfrm>
            <a:off x="7657544" y="121629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0" name="Straight Arrow Connector 69"/>
          <p:cNvCxnSpPr>
            <a:stCxn id="67" idx="3"/>
          </p:cNvCxnSpPr>
          <p:nvPr/>
        </p:nvCxnSpPr>
        <p:spPr>
          <a:xfrm flipV="1">
            <a:off x="8593544" y="1660899"/>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a:stCxn id="67" idx="1"/>
          </p:cNvCxnSpPr>
          <p:nvPr/>
        </p:nvCxnSpPr>
        <p:spPr>
          <a:xfrm flipH="1" flipV="1">
            <a:off x="6687278" y="1660899"/>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4" name="Straight Arrow Connector 73"/>
          <p:cNvCxnSpPr>
            <a:stCxn id="50" idx="1"/>
          </p:cNvCxnSpPr>
          <p:nvPr/>
        </p:nvCxnSpPr>
        <p:spPr>
          <a:xfrm flipH="1" flipV="1">
            <a:off x="6601125" y="1894911"/>
            <a:ext cx="1069990" cy="165548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0" name="Rounded Rectangle 49"/>
          <p:cNvSpPr/>
          <p:nvPr/>
        </p:nvSpPr>
        <p:spPr>
          <a:xfrm>
            <a:off x="7671115" y="3100391"/>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Arrow Connector 52"/>
          <p:cNvCxnSpPr>
            <a:stCxn id="50" idx="3"/>
          </p:cNvCxnSpPr>
          <p:nvPr/>
        </p:nvCxnSpPr>
        <p:spPr>
          <a:xfrm flipV="1">
            <a:off x="8607115" y="3543034"/>
            <a:ext cx="1085835" cy="735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8" name="Rectangle 57"/>
          <p:cNvSpPr/>
          <p:nvPr/>
        </p:nvSpPr>
        <p:spPr>
          <a:xfrm>
            <a:off x="9624608" y="4047957"/>
            <a:ext cx="1293810"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Height Datum</a:t>
            </a:r>
            <a:endParaRPr lang="en-AU" sz="1000" dirty="0">
              <a:ea typeface="Calibri" panose="020F0502020204030204" pitchFamily="34" charset="0"/>
              <a:cs typeface="Times New Roman" panose="02020603050405020304" pitchFamily="18" charset="0"/>
            </a:endParaRPr>
          </a:p>
        </p:txBody>
      </p:sp>
      <p:sp>
        <p:nvSpPr>
          <p:cNvPr id="64" name="Rectangle 63"/>
          <p:cNvSpPr/>
          <p:nvPr/>
        </p:nvSpPr>
        <p:spPr>
          <a:xfrm>
            <a:off x="9995190" y="2765967"/>
            <a:ext cx="558166"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AHD</a:t>
            </a:r>
            <a:endParaRPr lang="en-US" sz="1600" dirty="0">
              <a:ln w="10160">
                <a:solidFill>
                  <a:schemeClr val="tx1"/>
                </a:solidFill>
                <a:prstDash val="solid"/>
              </a:ln>
            </a:endParaRPr>
          </a:p>
        </p:txBody>
      </p:sp>
      <p:sp>
        <p:nvSpPr>
          <p:cNvPr id="65" name="Rectangle 64"/>
          <p:cNvSpPr/>
          <p:nvPr/>
        </p:nvSpPr>
        <p:spPr>
          <a:xfrm>
            <a:off x="7453770" y="4015312"/>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AUSGeoid2020</a:t>
            </a:r>
            <a:endParaRPr lang="en-AU" sz="1000" dirty="0">
              <a:ea typeface="Calibri" panose="020F0502020204030204" pitchFamily="34" charset="0"/>
              <a:cs typeface="Times New Roman" panose="02020603050405020304" pitchFamily="18" charset="0"/>
            </a:endParaRPr>
          </a:p>
        </p:txBody>
      </p:sp>
      <p:sp>
        <p:nvSpPr>
          <p:cNvPr id="68" name="Rounded Rectangle 67"/>
          <p:cNvSpPr/>
          <p:nvPr/>
        </p:nvSpPr>
        <p:spPr>
          <a:xfrm>
            <a:off x="7657544" y="5095295"/>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9" name="Straight Arrow Connector 68"/>
          <p:cNvCxnSpPr>
            <a:stCxn id="68" idx="3"/>
          </p:cNvCxnSpPr>
          <p:nvPr/>
        </p:nvCxnSpPr>
        <p:spPr>
          <a:xfrm flipV="1">
            <a:off x="8593544" y="3704688"/>
            <a:ext cx="1122326" cy="184060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5" name="Rectangle 74"/>
          <p:cNvSpPr/>
          <p:nvPr/>
        </p:nvSpPr>
        <p:spPr>
          <a:xfrm>
            <a:off x="7440199" y="6016395"/>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AUSGeoid09</a:t>
            </a:r>
            <a:endParaRPr lang="en-AU" sz="1000" dirty="0">
              <a:ea typeface="Calibri" panose="020F0502020204030204" pitchFamily="34" charset="0"/>
              <a:cs typeface="Times New Roman" panose="02020603050405020304" pitchFamily="18" charset="0"/>
            </a:endParaRPr>
          </a:p>
        </p:txBody>
      </p:sp>
      <p:cxnSp>
        <p:nvCxnSpPr>
          <p:cNvPr id="76" name="Straight Arrow Connector 75"/>
          <p:cNvCxnSpPr/>
          <p:nvPr/>
        </p:nvCxnSpPr>
        <p:spPr>
          <a:xfrm flipV="1">
            <a:off x="6614169" y="5545295"/>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033" y="1248580"/>
            <a:ext cx="684765" cy="684765"/>
          </a:xfrm>
          <a:prstGeom prst="rect">
            <a:avLst/>
          </a:prstGeom>
        </p:spPr>
      </p:pic>
      <p:sp>
        <p:nvSpPr>
          <p:cNvPr id="79" name="Rectangle 78"/>
          <p:cNvSpPr/>
          <p:nvPr/>
        </p:nvSpPr>
        <p:spPr>
          <a:xfrm>
            <a:off x="7694256" y="1866756"/>
            <a:ext cx="843501"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1-8 cm</a:t>
            </a:r>
            <a:endParaRPr lang="en-AU" sz="1200" dirty="0">
              <a:solidFill>
                <a:schemeClr val="tx1">
                  <a:lumMod val="85000"/>
                  <a:lumOff val="15000"/>
                </a:schemeClr>
              </a:solidFill>
            </a:endParaRPr>
          </a:p>
        </p:txBody>
      </p:sp>
      <p:sp>
        <p:nvSpPr>
          <p:cNvPr id="80" name="Rectangle 79"/>
          <p:cNvSpPr/>
          <p:nvPr/>
        </p:nvSpPr>
        <p:spPr>
          <a:xfrm>
            <a:off x="7707827" y="3725788"/>
            <a:ext cx="922047"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6-13 cm</a:t>
            </a:r>
            <a:endParaRPr lang="en-AU" sz="1200" dirty="0">
              <a:solidFill>
                <a:schemeClr val="tx1">
                  <a:lumMod val="85000"/>
                  <a:lumOff val="15000"/>
                </a:schemeClr>
              </a:solidFill>
            </a:endParaRPr>
          </a:p>
        </p:txBody>
      </p:sp>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142" y="3122808"/>
            <a:ext cx="684765" cy="684765"/>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4481" y="5133412"/>
            <a:ext cx="684765" cy="684765"/>
          </a:xfrm>
          <a:prstGeom prst="rect">
            <a:avLst/>
          </a:prstGeom>
        </p:spPr>
      </p:pic>
      <p:sp>
        <p:nvSpPr>
          <p:cNvPr id="90" name="Rectangle 89"/>
          <p:cNvSpPr/>
          <p:nvPr/>
        </p:nvSpPr>
        <p:spPr>
          <a:xfrm>
            <a:off x="7872991" y="5728799"/>
            <a:ext cx="486030"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a:t>
            </a:r>
            <a:endParaRPr lang="en-AU" sz="1200" dirty="0">
              <a:solidFill>
                <a:schemeClr val="tx1">
                  <a:lumMod val="85000"/>
                  <a:lumOff val="15000"/>
                </a:schemeClr>
              </a:solidFill>
            </a:endParaRPr>
          </a:p>
        </p:txBody>
      </p:sp>
      <p:grpSp>
        <p:nvGrpSpPr>
          <p:cNvPr id="4" name="Group 3"/>
          <p:cNvGrpSpPr/>
          <p:nvPr/>
        </p:nvGrpSpPr>
        <p:grpSpPr>
          <a:xfrm>
            <a:off x="9545717" y="892469"/>
            <a:ext cx="1644723" cy="2071286"/>
            <a:chOff x="9417821" y="904180"/>
            <a:chExt cx="1644723" cy="2071286"/>
          </a:xfrm>
        </p:grpSpPr>
        <p:sp>
          <p:nvSpPr>
            <p:cNvPr id="62" name="Oval 61"/>
            <p:cNvSpPr/>
            <p:nvPr/>
          </p:nvSpPr>
          <p:spPr>
            <a:xfrm>
              <a:off x="9662284" y="1236960"/>
              <a:ext cx="936000" cy="900000"/>
            </a:xfrm>
            <a:prstGeom prst="ellipse">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3" name="Rectangle 72"/>
            <p:cNvSpPr/>
            <p:nvPr/>
          </p:nvSpPr>
          <p:spPr>
            <a:xfrm>
              <a:off x="9417821" y="2171287"/>
              <a:ext cx="1424448"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Vertical Working Surface</a:t>
              </a:r>
              <a:endParaRPr lang="en-AU" sz="1000" dirty="0">
                <a:ea typeface="Calibri" panose="020F0502020204030204" pitchFamily="34" charset="0"/>
                <a:cs typeface="Times New Roman" panose="02020603050405020304" pitchFamily="18" charset="0"/>
              </a:endParaRPr>
            </a:p>
          </p:txBody>
        </p:sp>
        <p:sp>
          <p:nvSpPr>
            <p:cNvPr id="63" name="Rectangle 62"/>
            <p:cNvSpPr/>
            <p:nvPr/>
          </p:nvSpPr>
          <p:spPr>
            <a:xfrm>
              <a:off x="9786201" y="904180"/>
              <a:ext cx="687689"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AVWS</a:t>
              </a:r>
              <a:endParaRPr lang="en-US" sz="1600" dirty="0">
                <a:ln w="10160">
                  <a:solidFill>
                    <a:schemeClr val="tx1"/>
                  </a:solidFill>
                  <a:prstDash val="solid"/>
                </a:ln>
              </a:endParaRPr>
            </a:p>
          </p:txBody>
        </p:sp>
        <p:sp>
          <p:nvSpPr>
            <p:cNvPr id="27" name="Oval 26"/>
            <p:cNvSpPr/>
            <p:nvPr/>
          </p:nvSpPr>
          <p:spPr>
            <a:xfrm>
              <a:off x="9778348" y="1348222"/>
              <a:ext cx="720000" cy="68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Arc 27"/>
            <p:cNvSpPr/>
            <p:nvPr/>
          </p:nvSpPr>
          <p:spPr>
            <a:xfrm rot="18816407">
              <a:off x="9684829" y="1597752"/>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9" name="Rounded Rectangle 8"/>
          <p:cNvSpPr/>
          <p:nvPr/>
        </p:nvSpPr>
        <p:spPr>
          <a:xfrm>
            <a:off x="5913357" y="1423620"/>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ounded Rectangle 76"/>
          <p:cNvSpPr/>
          <p:nvPr/>
        </p:nvSpPr>
        <p:spPr>
          <a:xfrm>
            <a:off x="6160990" y="1423271"/>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ounded Rectangle 77"/>
          <p:cNvSpPr/>
          <p:nvPr/>
        </p:nvSpPr>
        <p:spPr>
          <a:xfrm>
            <a:off x="5902471" y="5315803"/>
            <a:ext cx="166255" cy="471291"/>
          </a:xfrm>
          <a:prstGeom prst="roundRect">
            <a:avLst/>
          </a:prstGeom>
          <a:solidFill>
            <a:srgbClr val="598F3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ounded Rectangle 86"/>
          <p:cNvSpPr/>
          <p:nvPr/>
        </p:nvSpPr>
        <p:spPr>
          <a:xfrm>
            <a:off x="6150104" y="5315454"/>
            <a:ext cx="166255" cy="471291"/>
          </a:xfrm>
          <a:prstGeom prst="roundRect">
            <a:avLst/>
          </a:prstGeom>
          <a:solidFill>
            <a:srgbClr val="598F3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9810905" y="3128239"/>
            <a:ext cx="936000" cy="900000"/>
          </a:xfrm>
          <a:prstGeom prst="ellipse">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92" name="Arc 91"/>
          <p:cNvSpPr/>
          <p:nvPr/>
        </p:nvSpPr>
        <p:spPr>
          <a:xfrm rot="18816407">
            <a:off x="9833450" y="3489031"/>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7" name="Oval 96"/>
          <p:cNvSpPr/>
          <p:nvPr/>
        </p:nvSpPr>
        <p:spPr>
          <a:xfrm>
            <a:off x="9918192" y="3245396"/>
            <a:ext cx="720000"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Arc 97"/>
          <p:cNvSpPr/>
          <p:nvPr/>
        </p:nvSpPr>
        <p:spPr>
          <a:xfrm rot="18816407">
            <a:off x="9842553" y="3482169"/>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pic>
        <p:nvPicPr>
          <p:cNvPr id="5" name="Picture 4"/>
          <p:cNvPicPr>
            <a:picLocks noChangeAspect="1"/>
          </p:cNvPicPr>
          <p:nvPr/>
        </p:nvPicPr>
        <p:blipFill>
          <a:blip r:embed="rId6"/>
          <a:stretch>
            <a:fillRect/>
          </a:stretch>
        </p:blipFill>
        <p:spPr>
          <a:xfrm>
            <a:off x="1292587" y="2872715"/>
            <a:ext cx="3261432" cy="3266914"/>
          </a:xfrm>
          <a:prstGeom prst="rect">
            <a:avLst/>
          </a:prstGeom>
        </p:spPr>
      </p:pic>
      <p:sp>
        <p:nvSpPr>
          <p:cNvPr id="95" name="Rectangle 94"/>
          <p:cNvSpPr/>
          <p:nvPr/>
        </p:nvSpPr>
        <p:spPr>
          <a:xfrm>
            <a:off x="9184316" y="4842367"/>
            <a:ext cx="2208865" cy="2321469"/>
          </a:xfrm>
          <a:prstGeom prst="rect">
            <a:avLst/>
          </a:prstGeom>
        </p:spPr>
        <p:txBody>
          <a:bodyPr wrap="square">
            <a:spAutoFit/>
          </a:bodyPr>
          <a:lstStyle/>
          <a:p>
            <a:pPr algn="ctr">
              <a:lnSpc>
                <a:spcPct val="107000"/>
              </a:lnSpc>
              <a:spcAft>
                <a:spcPts val="800"/>
              </a:spcAft>
            </a:pPr>
            <a:r>
              <a:rPr lang="en-US" sz="1400" b="1" dirty="0" smtClean="0">
                <a:solidFill>
                  <a:srgbClr val="000000"/>
                </a:solidFill>
                <a:ea typeface="Calibri" panose="020F0502020204030204" pitchFamily="34" charset="0"/>
                <a:cs typeface="Times New Roman" panose="02020603050405020304" pitchFamily="18" charset="0"/>
              </a:rPr>
              <a:t>People</a:t>
            </a:r>
            <a:endParaRPr lang="en-AU" sz="1400" b="1" dirty="0" smtClean="0">
              <a:solidFill>
                <a:srgbClr val="000000"/>
              </a:solidFill>
              <a:ea typeface="Calibri" panose="020F0502020204030204" pitchFamily="34" charset="0"/>
              <a:cs typeface="Times New Roman" panose="02020603050405020304" pitchFamily="18" charset="0"/>
            </a:endParaRPr>
          </a:p>
          <a:p>
            <a:pPr algn="ctr">
              <a:lnSpc>
                <a:spcPct val="107000"/>
              </a:lnSpc>
              <a:spcAft>
                <a:spcPts val="800"/>
              </a:spcAft>
            </a:pPr>
            <a:r>
              <a:rPr lang="en-AU" sz="1400" b="1" dirty="0" smtClean="0">
                <a:solidFill>
                  <a:srgbClr val="000000"/>
                </a:solidFill>
                <a:ea typeface="Calibri" panose="020F0502020204030204" pitchFamily="34" charset="0"/>
                <a:cs typeface="Times New Roman" panose="02020603050405020304" pitchFamily="18" charset="0"/>
              </a:rPr>
              <a:t>Standards</a:t>
            </a:r>
          </a:p>
          <a:p>
            <a:pPr algn="ctr">
              <a:lnSpc>
                <a:spcPct val="107000"/>
              </a:lnSpc>
              <a:spcAft>
                <a:spcPts val="800"/>
              </a:spcAft>
            </a:pPr>
            <a:r>
              <a:rPr lang="en-US" sz="1400" b="1" dirty="0" smtClean="0">
                <a:solidFill>
                  <a:srgbClr val="000000"/>
                </a:solidFill>
                <a:ea typeface="Calibri" panose="020F0502020204030204" pitchFamily="34" charset="0"/>
                <a:cs typeface="Times New Roman" panose="02020603050405020304" pitchFamily="18" charset="0"/>
              </a:rPr>
              <a:t>Infrastructure</a:t>
            </a:r>
          </a:p>
          <a:p>
            <a:pPr algn="ctr">
              <a:lnSpc>
                <a:spcPct val="107000"/>
              </a:lnSpc>
              <a:spcAft>
                <a:spcPts val="800"/>
              </a:spcAft>
            </a:pPr>
            <a:r>
              <a:rPr lang="en-US" sz="1400" b="1" dirty="0" smtClean="0">
                <a:solidFill>
                  <a:srgbClr val="000000"/>
                </a:solidFill>
                <a:ea typeface="Calibri" panose="020F0502020204030204" pitchFamily="34" charset="0"/>
                <a:cs typeface="Times New Roman" panose="02020603050405020304" pitchFamily="18" charset="0"/>
              </a:rPr>
              <a:t>Legal framework</a:t>
            </a:r>
          </a:p>
          <a:p>
            <a:pPr algn="ctr">
              <a:lnSpc>
                <a:spcPct val="107000"/>
              </a:lnSpc>
              <a:spcAft>
                <a:spcPts val="800"/>
              </a:spcAft>
            </a:pPr>
            <a:r>
              <a:rPr lang="en-US" sz="1400" b="1" dirty="0" smtClean="0">
                <a:solidFill>
                  <a:srgbClr val="000000"/>
                </a:solidFill>
                <a:ea typeface="Calibri" panose="020F0502020204030204" pitchFamily="34" charset="0"/>
                <a:cs typeface="Times New Roman" panose="02020603050405020304" pitchFamily="18" charset="0"/>
              </a:rPr>
              <a:t>Software</a:t>
            </a:r>
          </a:p>
          <a:p>
            <a:pPr algn="ctr">
              <a:lnSpc>
                <a:spcPct val="107000"/>
              </a:lnSpc>
              <a:spcAft>
                <a:spcPts val="800"/>
              </a:spcAft>
            </a:pPr>
            <a:r>
              <a:rPr lang="en-US" sz="1400" b="1" dirty="0" smtClean="0">
                <a:solidFill>
                  <a:srgbClr val="000000"/>
                </a:solidFill>
                <a:ea typeface="Calibri" panose="020F0502020204030204" pitchFamily="34" charset="0"/>
                <a:cs typeface="Times New Roman" panose="02020603050405020304" pitchFamily="18" charset="0"/>
              </a:rPr>
              <a:t>Technical Manuals</a:t>
            </a:r>
          </a:p>
          <a:p>
            <a:pPr marL="285750" indent="-285750" algn="ctr">
              <a:lnSpc>
                <a:spcPct val="107000"/>
              </a:lnSpc>
              <a:spcAft>
                <a:spcPts val="800"/>
              </a:spcAft>
              <a:buFont typeface="Arial" panose="020B0604020202020204" pitchFamily="34" charset="0"/>
              <a:buChar char="•"/>
            </a:pPr>
            <a:endParaRPr lang="en-AU" sz="1400" dirty="0">
              <a:ea typeface="Calibri" panose="020F0502020204030204" pitchFamily="34" charset="0"/>
              <a:cs typeface="Times New Roman" panose="02020603050405020304" pitchFamily="18" charset="0"/>
            </a:endParaRPr>
          </a:p>
        </p:txBody>
      </p:sp>
      <p:sp>
        <p:nvSpPr>
          <p:cNvPr id="100" name="Rectangle 99"/>
          <p:cNvSpPr/>
          <p:nvPr/>
        </p:nvSpPr>
        <p:spPr>
          <a:xfrm>
            <a:off x="1130028" y="249933"/>
            <a:ext cx="1798266" cy="400110"/>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Geometric</a:t>
            </a:r>
            <a:endParaRPr lang="en-US" sz="2000" b="1" dirty="0">
              <a:solidFill>
                <a:schemeClr val="tx1">
                  <a:lumMod val="95000"/>
                  <a:lumOff val="5000"/>
                </a:schemeClr>
              </a:solidFill>
              <a:ea typeface="+mj-ea"/>
              <a:cs typeface="+mj-cs"/>
            </a:endParaRPr>
          </a:p>
        </p:txBody>
      </p:sp>
      <p:sp>
        <p:nvSpPr>
          <p:cNvPr id="103" name="Rectangle 102"/>
          <p:cNvSpPr/>
          <p:nvPr/>
        </p:nvSpPr>
        <p:spPr>
          <a:xfrm>
            <a:off x="9366875" y="249933"/>
            <a:ext cx="1798266" cy="400110"/>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Physical</a:t>
            </a:r>
            <a:endParaRPr lang="en-US" sz="2000" b="1" dirty="0">
              <a:solidFill>
                <a:schemeClr val="tx1">
                  <a:lumMod val="95000"/>
                  <a:lumOff val="5000"/>
                </a:schemeClr>
              </a:solidFill>
              <a:ea typeface="+mj-ea"/>
              <a:cs typeface="+mj-cs"/>
            </a:endParaRPr>
          </a:p>
        </p:txBody>
      </p:sp>
      <p:sp>
        <p:nvSpPr>
          <p:cNvPr id="104" name="Rectangle 103"/>
          <p:cNvSpPr/>
          <p:nvPr/>
        </p:nvSpPr>
        <p:spPr>
          <a:xfrm>
            <a:off x="5215025" y="249933"/>
            <a:ext cx="1798266" cy="400110"/>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Geometric</a:t>
            </a:r>
            <a:endParaRPr lang="en-US" sz="2000" b="1" dirty="0">
              <a:solidFill>
                <a:schemeClr val="tx1">
                  <a:lumMod val="95000"/>
                  <a:lumOff val="5000"/>
                </a:schemeClr>
              </a:solidFill>
              <a:ea typeface="+mj-ea"/>
              <a:cs typeface="+mj-cs"/>
            </a:endParaRPr>
          </a:p>
        </p:txBody>
      </p:sp>
      <p:sp>
        <p:nvSpPr>
          <p:cNvPr id="108" name="Rectangle 107"/>
          <p:cNvSpPr/>
          <p:nvPr/>
        </p:nvSpPr>
        <p:spPr>
          <a:xfrm>
            <a:off x="3139100" y="251351"/>
            <a:ext cx="1798266" cy="400110"/>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Models</a:t>
            </a:r>
            <a:endParaRPr lang="en-US" sz="2000" b="1" dirty="0">
              <a:solidFill>
                <a:schemeClr val="tx1">
                  <a:lumMod val="95000"/>
                  <a:lumOff val="5000"/>
                </a:schemeClr>
              </a:solidFill>
              <a:ea typeface="+mj-ea"/>
              <a:cs typeface="+mj-cs"/>
            </a:endParaRPr>
          </a:p>
        </p:txBody>
      </p:sp>
      <p:sp>
        <p:nvSpPr>
          <p:cNvPr id="109" name="Rectangle 108"/>
          <p:cNvSpPr/>
          <p:nvPr/>
        </p:nvSpPr>
        <p:spPr>
          <a:xfrm>
            <a:off x="7216873" y="243980"/>
            <a:ext cx="1798266" cy="400110"/>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Models</a:t>
            </a:r>
            <a:endParaRPr lang="en-US" sz="2000" b="1" dirty="0">
              <a:solidFill>
                <a:schemeClr val="tx1">
                  <a:lumMod val="95000"/>
                  <a:lumOff val="5000"/>
                </a:schemeClr>
              </a:solidFill>
              <a:ea typeface="+mj-ea"/>
              <a:cs typeface="+mj-cs"/>
            </a:endParaRPr>
          </a:p>
        </p:txBody>
      </p:sp>
    </p:spTree>
    <p:extLst>
      <p:ext uri="{BB962C8B-B14F-4D97-AF65-F5344CB8AC3E}">
        <p14:creationId xmlns:p14="http://schemas.microsoft.com/office/powerpoint/2010/main" val="33997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500"/>
                                        <p:tgtEl>
                                          <p:spTgt spid="10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fade">
                                      <p:cBhvr>
                                        <p:cTn id="35" dur="500"/>
                                        <p:tgtEl>
                                          <p:spTgt spid="10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5" grpId="0" animBg="1"/>
      <p:bldP spid="101" grpId="0" animBg="1"/>
      <p:bldP spid="102" grpId="0" animBg="1"/>
      <p:bldP spid="106" grpId="0" animBg="1"/>
      <p:bldP spid="100" grpId="0"/>
      <p:bldP spid="103" grpId="0"/>
      <p:bldP spid="104" grpId="0"/>
      <p:bldP spid="108" grpId="0"/>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The cumulative distribution of global core revenue (value of GNSS chipsets) projected by the European GNSS Agency (GSA, 2015) for the period 2013 - 2023."/>
          <p:cNvPicPr>
            <a:picLocks noGrp="1" noChangeAspect="1" noChangeArrowheads="1"/>
          </p:cNvPicPr>
          <p:nvPr>
            <p:ph idx="1"/>
          </p:nvPr>
        </p:nvPicPr>
        <p:blipFill>
          <a:blip r:embed="rId2">
            <a:clrChange>
              <a:clrFrom>
                <a:srgbClr val="F0F1F1"/>
              </a:clrFrom>
              <a:clrTo>
                <a:srgbClr val="F0F1F1">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58435" y="-97673"/>
            <a:ext cx="9595187" cy="5482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349" y="5145595"/>
            <a:ext cx="9251215" cy="646331"/>
          </a:xfrm>
          <a:prstGeom prst="rect">
            <a:avLst/>
          </a:prstGeom>
        </p:spPr>
        <p:txBody>
          <a:bodyPr wrap="square">
            <a:spAutoFit/>
          </a:bodyPr>
          <a:lstStyle/>
          <a:p>
            <a:r>
              <a:rPr lang="en-AU" i="1" dirty="0" smtClean="0">
                <a:solidFill>
                  <a:srgbClr val="2F2F2F"/>
                </a:solidFill>
                <a:latin typeface="Arial" panose="020B0604020202020204" pitchFamily="34" charset="0"/>
              </a:rPr>
              <a:t>The </a:t>
            </a:r>
            <a:r>
              <a:rPr lang="en-AU" i="1" dirty="0">
                <a:solidFill>
                  <a:srgbClr val="2F2F2F"/>
                </a:solidFill>
                <a:latin typeface="Arial" panose="020B0604020202020204" pitchFamily="34" charset="0"/>
              </a:rPr>
              <a:t>cumulative distribution of global core revenue (value of GNSS chipsets) projected by the </a:t>
            </a:r>
            <a:r>
              <a:rPr lang="en-AU" i="1" dirty="0">
                <a:solidFill>
                  <a:srgbClr val="006983"/>
                </a:solidFill>
                <a:latin typeface="Arial" panose="020B0604020202020204" pitchFamily="34" charset="0"/>
                <a:hlinkClick r:id="rId4"/>
              </a:rPr>
              <a:t>European GNSS Agency (GSA, 2015)</a:t>
            </a:r>
            <a:r>
              <a:rPr lang="en-AU" i="1" dirty="0">
                <a:solidFill>
                  <a:srgbClr val="2F2F2F"/>
                </a:solidFill>
                <a:latin typeface="Arial" panose="020B0604020202020204" pitchFamily="34" charset="0"/>
              </a:rPr>
              <a:t> for the period 2013 </a:t>
            </a:r>
            <a:r>
              <a:rPr lang="en-AU" i="1" dirty="0" smtClean="0">
                <a:solidFill>
                  <a:srgbClr val="2F2F2F"/>
                </a:solidFill>
                <a:latin typeface="Arial" panose="020B0604020202020204" pitchFamily="34" charset="0"/>
              </a:rPr>
              <a:t>– 2023.</a:t>
            </a:r>
            <a:endParaRPr lang="en-AU" dirty="0"/>
          </a:p>
        </p:txBody>
      </p:sp>
      <p:sp>
        <p:nvSpPr>
          <p:cNvPr id="5" name="Rectangle 4"/>
          <p:cNvSpPr/>
          <p:nvPr/>
        </p:nvSpPr>
        <p:spPr>
          <a:xfrm>
            <a:off x="8620539" y="633931"/>
            <a:ext cx="3392557" cy="2031325"/>
          </a:xfrm>
          <a:prstGeom prst="rect">
            <a:avLst/>
          </a:prstGeom>
        </p:spPr>
        <p:txBody>
          <a:bodyPr wrap="square">
            <a:spAutoFit/>
          </a:bodyPr>
          <a:lstStyle/>
          <a:p>
            <a:r>
              <a:rPr lang="en-AU" dirty="0">
                <a:solidFill>
                  <a:srgbClr val="2F2F2F"/>
                </a:solidFill>
                <a:latin typeface="Arial" panose="020B0604020202020204" pitchFamily="34" charset="0"/>
              </a:rPr>
              <a:t>C</a:t>
            </a:r>
            <a:r>
              <a:rPr lang="en-AU" dirty="0" smtClean="0">
                <a:solidFill>
                  <a:srgbClr val="2F2F2F"/>
                </a:solidFill>
                <a:latin typeface="Arial" panose="020B0604020202020204" pitchFamily="34" charset="0"/>
              </a:rPr>
              <a:t>umulative </a:t>
            </a:r>
            <a:r>
              <a:rPr lang="en-AU" dirty="0">
                <a:solidFill>
                  <a:srgbClr val="2F2F2F"/>
                </a:solidFill>
                <a:latin typeface="Arial" panose="020B0604020202020204" pitchFamily="34" charset="0"/>
              </a:rPr>
              <a:t>benefits of positioning technology to the agriculture, mining and construction sectors alone by 2030 are projected to range between $32 billion and $58 </a:t>
            </a:r>
            <a:r>
              <a:rPr lang="en-AU" dirty="0" smtClean="0">
                <a:solidFill>
                  <a:srgbClr val="2F2F2F"/>
                </a:solidFill>
                <a:latin typeface="Arial" panose="020B0604020202020204" pitchFamily="34" charset="0"/>
              </a:rPr>
              <a:t>billion.</a:t>
            </a:r>
          </a:p>
        </p:txBody>
      </p:sp>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585050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 Positioning - Orange">
  <a:themeElements>
    <a:clrScheme name="GA Positioning">
      <a:dk1>
        <a:sysClr val="windowText" lastClr="000000"/>
      </a:dk1>
      <a:lt1>
        <a:sysClr val="window" lastClr="FFFFFF"/>
      </a:lt1>
      <a:dk2>
        <a:srgbClr val="252525"/>
      </a:dk2>
      <a:lt2>
        <a:srgbClr val="E7E6E6"/>
      </a:lt2>
      <a:accent1>
        <a:srgbClr val="D53D0E"/>
      </a:accent1>
      <a:accent2>
        <a:srgbClr val="004899"/>
      </a:accent2>
      <a:accent3>
        <a:srgbClr val="9B7C5E"/>
      </a:accent3>
      <a:accent4>
        <a:srgbClr val="00574A"/>
      </a:accent4>
      <a:accent5>
        <a:srgbClr val="D7510C"/>
      </a:accent5>
      <a:accent6>
        <a:srgbClr val="002C4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Positioning Australia - Widescreen - ALL Colour Slides_03_V2" id="{4452D0E6-E64B-7E42-AC7F-99A68848D791}" vid="{5B1F4CD5-C3FC-8740-AD6A-2FDE735C6381}"/>
    </a:ext>
  </a:extLst>
</a:theme>
</file>

<file path=ppt/theme/theme3.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3291</TotalTime>
  <Words>2427</Words>
  <Application>Microsoft Office PowerPoint</Application>
  <PresentationFormat>Widescreen</PresentationFormat>
  <Paragraphs>371</Paragraphs>
  <Slides>40</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40</vt:i4>
      </vt:variant>
    </vt:vector>
  </HeadingPairs>
  <TitlesOfParts>
    <vt:vector size="51" baseType="lpstr">
      <vt:lpstr>ＭＳ Ｐゴシック</vt:lpstr>
      <vt:lpstr>Arial</vt:lpstr>
      <vt:lpstr>Calibri</vt:lpstr>
      <vt:lpstr>Calibri Light</vt:lpstr>
      <vt:lpstr>Mangal</vt:lpstr>
      <vt:lpstr>Optima</vt:lpstr>
      <vt:lpstr>Times New Roman</vt:lpstr>
      <vt:lpstr>Zapf Dingbats</vt:lpstr>
      <vt:lpstr>Office Theme</vt:lpstr>
      <vt:lpstr>GA Positioning - Orange</vt:lpstr>
      <vt:lpstr>GA White Pages</vt:lpstr>
      <vt:lpstr>PowerPoint Presentation</vt:lpstr>
      <vt:lpstr>PowerPoint Presentation</vt:lpstr>
      <vt:lpstr>Who am I?</vt:lpstr>
      <vt:lpstr>Intergovernmental Committee on Surveying and Mapping</vt:lpstr>
      <vt:lpstr>Intergovernmental Committee on Surveying and Mapping</vt:lpstr>
      <vt:lpstr>Permanent Committee on Geodesy</vt:lpstr>
      <vt:lpstr>PowerPoint Presentation</vt:lpstr>
      <vt:lpstr>PowerPoint Presentation</vt:lpstr>
      <vt:lpstr>PowerPoint Presentation</vt:lpstr>
      <vt:lpstr>PowerPoint Presentation</vt:lpstr>
      <vt:lpstr>PowerPoint Presentation</vt:lpstr>
      <vt:lpstr>Positioning Australia’s Mission</vt:lpstr>
      <vt:lpstr>SBAS Test-Bed Reports</vt:lpstr>
      <vt:lpstr>PowerPoint Presentation</vt:lpstr>
      <vt:lpstr>Spatial Awareness</vt:lpstr>
      <vt:lpstr>Australian Geospatial Reference System</vt:lpstr>
      <vt:lpstr>PowerPoint Presentation</vt:lpstr>
      <vt:lpstr>PowerPoint Presentation</vt:lpstr>
      <vt:lpstr>PowerPoint Presentation</vt:lpstr>
      <vt:lpstr>Upgrading the Australian Geospatial Reference System</vt:lpstr>
      <vt:lpstr>GDA2020 and ATRF</vt:lpstr>
      <vt:lpstr>PowerPoint Presentation</vt:lpstr>
      <vt:lpstr>PowerPoint Presentation</vt:lpstr>
      <vt:lpstr>The cause of the geoid – AHD offset</vt:lpstr>
      <vt:lpstr>PowerPoint Presentation</vt:lpstr>
      <vt:lpstr>PowerPoint Presentation</vt:lpstr>
      <vt:lpstr>AUSGeoid2020: combined gravimetric-geometric model</vt:lpstr>
      <vt:lpstr>PowerPoint Presentation</vt:lpstr>
      <vt:lpstr>AUSGeoid2020 accuracy vs AVWS accuracy</vt:lpstr>
      <vt:lpstr>PowerPoint Presentation</vt:lpstr>
      <vt:lpstr>Need for improved geodesy standards</vt:lpstr>
      <vt:lpstr>PowerPoint Presentation</vt:lpstr>
      <vt:lpstr>Extending Geography Markup Language (GML)</vt:lpstr>
      <vt:lpstr>PowerPoint Presentation</vt:lpstr>
      <vt:lpstr>GeodesyML</vt:lpstr>
      <vt:lpstr>PowerPoint Presentation</vt:lpstr>
      <vt:lpstr>PowerPoint Presentation</vt:lpstr>
      <vt:lpstr>Summary</vt:lpstr>
      <vt:lpstr>Connect with us</vt:lpstr>
      <vt:lpstr>PowerPoint Presentation</vt:lpstr>
    </vt:vector>
  </TitlesOfParts>
  <Company>Geoscience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Nicholas</dc:creator>
  <cp:lastModifiedBy>Brown Nicholas</cp:lastModifiedBy>
  <cp:revision>256</cp:revision>
  <dcterms:created xsi:type="dcterms:W3CDTF">2019-03-05T05:06:35Z</dcterms:created>
  <dcterms:modified xsi:type="dcterms:W3CDTF">2019-08-26T00:24:30Z</dcterms:modified>
</cp:coreProperties>
</file>