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5F87FF-62E3-444F-B9F5-A85BD9219366}">
  <a:tblStyle styleId="{F55F87FF-62E3-444F-B9F5-A85BD92193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4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7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c03fd1ab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c03fd1ab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980fc23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980fc23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fa808a5c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fa808a5c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fd29c9f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fd29c9f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afa808a5c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afa808a5c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3ab0e9984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3ab0e9984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980fc23e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980fc23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3ab0e9984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3ab0e9984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3ab0e9984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3ab0e9984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3fd1abec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3fd1abec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fa808a5c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fa808a5c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03fd1abe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03fd1abe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55eecff70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b55eecff70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fa808a5c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fa808a5c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7e6d8d2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b7e6d8d2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b980fc23e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b980fc23e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980fc23e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980fc23e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fa808a5c8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afa808a5c8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03fd1abe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03fd1abe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03fd1abe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03fd1abe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fa808a5c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fa808a5c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55eecff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55eecff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3ab0e998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3ab0e998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55eecff70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b55eecff70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55eecff70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b55eecff70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s">
  <p:cSld name="Table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g_v2.png" id="51" name="Google Shape;5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88013" y="-1063228"/>
            <a:ext cx="2845593" cy="32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05978"/>
            <a:ext cx="4157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ESIPFed/science-on-schema.org/blob/master/guides/DataRepository.md" TargetMode="External"/><Relationship Id="rId4" Type="http://schemas.openxmlformats.org/officeDocument/2006/relationships/image" Target="../media/image24.png"/><Relationship Id="rId5" Type="http://schemas.openxmlformats.org/officeDocument/2006/relationships/hyperlink" Target="https://github.com/ESIPFed/science-on-schema.org/blob/master/guides/DataRepository.md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hyperlink" Target="https://github.com/ESIPFed/science-on-schema.org/blob/master/guides/Dataset.md" TargetMode="External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i.org/10.5281/zenodo.2628755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github.com/ESIPFed/science-on-schema.org/releases/tag/1.1.0" TargetMode="External"/><Relationship Id="rId6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github.com/ESIPFed/science-on-schema.org/issues/120" TargetMode="External"/><Relationship Id="rId10" Type="http://schemas.openxmlformats.org/officeDocument/2006/relationships/hyperlink" Target="https://github.com/ESIPFed/science-on-schema.org/issues/67" TargetMode="External"/><Relationship Id="rId13" Type="http://schemas.openxmlformats.org/officeDocument/2006/relationships/hyperlink" Target="https://github.com/ESIPFed/science-on-schema.org/blob/1.2.0/decisions/52-namespace-consistency.md" TargetMode="External"/><Relationship Id="rId12" Type="http://schemas.openxmlformats.org/officeDocument/2006/relationships/hyperlink" Target="https://github.com/ESIPFed/science-on-schema.org/issues/111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ESIPFed/science-on-schema.org/milestone/5" TargetMode="External"/><Relationship Id="rId4" Type="http://schemas.openxmlformats.org/officeDocument/2006/relationships/hyperlink" Target="https://github.com/ESIPFed/science-on-schema.org/blob/1.2.0/examples/dataset/full.jsonld" TargetMode="External"/><Relationship Id="rId9" Type="http://schemas.openxmlformats.org/officeDocument/2006/relationships/hyperlink" Target="https://github.com/ESIPFed/science-on-schema.org/issues/72" TargetMode="External"/><Relationship Id="rId14" Type="http://schemas.openxmlformats.org/officeDocument/2006/relationships/hyperlink" Target="https://github.com/ESIPFed/science-on-schema.org/issues/59" TargetMode="External"/><Relationship Id="rId5" Type="http://schemas.openxmlformats.org/officeDocument/2006/relationships/hyperlink" Target="https://github.com/ESIPFed/science-on-schema.org/issues/115" TargetMode="External"/><Relationship Id="rId6" Type="http://schemas.openxmlformats.org/officeDocument/2006/relationships/hyperlink" Target="https://github.com/ESIPFed/science-on-schema.org/blob/1.2.0/decisions/101-spatialExtent.md" TargetMode="External"/><Relationship Id="rId7" Type="http://schemas.openxmlformats.org/officeDocument/2006/relationships/hyperlink" Target="https://github.com/ESIPFed/science-on-schema.org/issues/101" TargetMode="External"/><Relationship Id="rId8" Type="http://schemas.openxmlformats.org/officeDocument/2006/relationships/hyperlink" Target="https://github.com/ESIPFed/science-on-schema.org/blob/1.2.0/decisions/72-provenance.md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hyperlink" Target="https://github.com/ESIPFed/science-on-schema.org/releases/tag/1.2.0" TargetMode="External"/></Relationships>
</file>

<file path=ppt/slides/_rels/slide19.xml.rels><?xml version="1.0" encoding="UTF-8" standalone="yes"?><Relationships xmlns="http://schemas.openxmlformats.org/package/2006/relationships"><Relationship Id="rId10" Type="http://schemas.openxmlformats.org/officeDocument/2006/relationships/hyperlink" Target="https://github.com/ESIPFed/science-on-schema.org/issues/127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ESIPFed/science-on-schema.org/milestone/6" TargetMode="External"/><Relationship Id="rId4" Type="http://schemas.openxmlformats.org/officeDocument/2006/relationships/hyperlink" Target="https://github.com/ESIPFed/science-on-schema.org/issues/42" TargetMode="External"/><Relationship Id="rId9" Type="http://schemas.openxmlformats.org/officeDocument/2006/relationships/hyperlink" Target="https://github.com/ESIPFed/science-on-schema.org/issues/77" TargetMode="External"/><Relationship Id="rId5" Type="http://schemas.openxmlformats.org/officeDocument/2006/relationships/hyperlink" Target="https://github.com/ESIPFed/science-on-schema.org/issues/37" TargetMode="External"/><Relationship Id="rId6" Type="http://schemas.openxmlformats.org/officeDocument/2006/relationships/hyperlink" Target="https://github.com/ESIPFed/science-on-schema.org/issues/128" TargetMode="External"/><Relationship Id="rId7" Type="http://schemas.openxmlformats.org/officeDocument/2006/relationships/hyperlink" Target="https://github.com/ESIPFed/science-on-schema.org/issues/24" TargetMode="External"/><Relationship Id="rId8" Type="http://schemas.openxmlformats.org/officeDocument/2006/relationships/hyperlink" Target="https://github.com/ESIPFed/science-on-schema.org/issues/27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w3.org/TR/2014/REC-vocab-dcat-20140116/" TargetMode="External"/><Relationship Id="rId4" Type="http://schemas.openxmlformats.org/officeDocument/2006/relationships/hyperlink" Target="https://www.w3.org/TR/vocab-dcat-2/" TargetMode="External"/><Relationship Id="rId5" Type="http://schemas.openxmlformats.org/officeDocument/2006/relationships/hyperlink" Target="https://raw.githack.com/w3c/dxwg/dcat-versioning-v2/dcat/index.html" TargetMode="External"/><Relationship Id="rId6" Type="http://schemas.openxmlformats.org/officeDocument/2006/relationships/hyperlink" Target="https://raw.githack.com/w3c/dxwg/dcat-dataseries-issue1272/dcat/index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ESIPFed/Governance/blob/master/ESIP%20Policies%20and%20Procedures/1.0%20Corporate/ESIP%20P%26P%201.7%20Endorsements.md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ESIPFed/Governance/blob/master/ESIP%20Policies%20and%20Procedures/1.0%20Corporate/ESIP%20P%26P%201.7%20Endorsements.md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github.com/ESIPFed/science-on-schema.org/milestone/5" TargetMode="External"/><Relationship Id="rId4" Type="http://schemas.openxmlformats.org/officeDocument/2006/relationships/hyperlink" Target="https://github.com/ESIPFed/science-on-schema.org/issues/136" TargetMode="External"/><Relationship Id="rId5" Type="http://schemas.openxmlformats.org/officeDocument/2006/relationships/hyperlink" Target="https://github.com/ESIPFed/science-on-schema.org/tree/develop" TargetMode="External"/><Relationship Id="rId6" Type="http://schemas.openxmlformats.org/officeDocument/2006/relationships/hyperlink" Target="https://github.com/ESIPFed/science-on-schema.org/issues/136#issuecomment-769818562" TargetMode="External"/><Relationship Id="rId7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esip.figshare.com/articles/poster/Rich_Variable_Description_with_Schema_org/13640636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science-on-schema.org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s://lists.esipfed.org/mailman/listinfo/esip-schema-dot-org" TargetMode="External"/><Relationship Id="rId6" Type="http://schemas.openxmlformats.org/officeDocument/2006/relationships/hyperlink" Target="https://esip-all.slack.com/archives/sci-schemaorg" TargetMode="External"/><Relationship Id="rId7" Type="http://schemas.openxmlformats.org/officeDocument/2006/relationships/hyperlink" Target="https://docs.google.com/document/d/1tIlDVnKeocO1E_SSbNaldv0avORfGFdmYDNk_3ub6ik/ed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chema.org/" TargetMode="External"/><Relationship Id="rId4" Type="http://schemas.openxmlformats.org/officeDocument/2006/relationships/hyperlink" Target="https://github.com/schemaorg/schemaorg/issues" TargetMode="External"/><Relationship Id="rId5" Type="http://schemas.openxmlformats.org/officeDocument/2006/relationships/hyperlink" Target="https://datasetsearch.research.google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ESIPFed/science-on-schema.org/issu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_2h-Z4sBVyaxwXtJnj25FzvD6SSIHPpdRysldQ73UE8/ed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8.jp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ists.esipfed.org/mailman/listinfo/esip-schema-dot-org" TargetMode="External"/><Relationship Id="rId4" Type="http://schemas.openxmlformats.org/officeDocument/2006/relationships/hyperlink" Target="https://esip-all.slack.com/archives/sci-schemaorg" TargetMode="External"/><Relationship Id="rId5" Type="http://schemas.openxmlformats.org/officeDocument/2006/relationships/hyperlink" Target="https://docs.google.com/document/d/1tIlDVnKeocO1E_SSbNaldv0avORfGFdmYDNk_3ub6ik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General metadata standards </a:t>
            </a:r>
            <a:br>
              <a:rPr lang="en" sz="4400"/>
            </a:br>
            <a:r>
              <a:rPr lang="en" sz="4400"/>
              <a:t>- DCAT, Schema.org </a:t>
            </a:r>
            <a:endParaRPr sz="4400"/>
          </a:p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Simon Cox</a:t>
            </a:r>
            <a:br>
              <a:rPr lang="en"/>
            </a:br>
            <a:r>
              <a:rPr lang="en" sz="2000"/>
              <a:t>CSIRO Land and Water</a:t>
            </a:r>
            <a:br>
              <a:rPr lang="en"/>
            </a:br>
            <a:r>
              <a:rPr lang="en"/>
              <a:t>Adam Shepherd</a:t>
            </a:r>
            <a:br>
              <a:rPr lang="en"/>
            </a:br>
            <a:r>
              <a:rPr lang="en" sz="2000"/>
              <a:t>Woods Hole Oceanographic Institution</a:t>
            </a:r>
            <a:endParaRPr sz="2000"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00" y="3008550"/>
            <a:ext cx="1436425" cy="143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6875" y="3304725"/>
            <a:ext cx="2632926" cy="6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3826675" y="146325"/>
            <a:ext cx="489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github.com/ESIPFed/science-on-schema.org/../guides/DataRepository.md</a:t>
            </a:r>
            <a:r>
              <a:rPr lang="en" sz="1100"/>
              <a:t> </a:t>
            </a:r>
            <a:endParaRPr sz="11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46435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3826675" y="146325"/>
            <a:ext cx="489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github.com/ESIPFed/science-on-schema.org/../guides/DataRepository.md</a:t>
            </a:r>
            <a:r>
              <a:rPr lang="en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1738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826675" y="146325"/>
            <a:ext cx="48900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github.com/ESIPFed/science-on-schema.org/../guides/Dataset.md</a:t>
            </a:r>
            <a:r>
              <a:rPr lang="en" sz="1100"/>
              <a:t> </a:t>
            </a:r>
            <a:endParaRPr sz="1100"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3976" y="723400"/>
            <a:ext cx="4216524" cy="41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1575" y="110125"/>
            <a:ext cx="221456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250" y="110125"/>
            <a:ext cx="331284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175" y="110125"/>
            <a:ext cx="2332450" cy="285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00" y="1958750"/>
            <a:ext cx="2501451" cy="3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1300"/>
            <a:ext cx="4690101" cy="283192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0200" y="2793325"/>
            <a:ext cx="5637150" cy="2170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6"/>
          <p:cNvSpPr txBox="1"/>
          <p:nvPr/>
        </p:nvSpPr>
        <p:spPr>
          <a:xfrm>
            <a:off x="94625" y="38100"/>
            <a:ext cx="8102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Guidelines: Drawings &amp; Examples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8075" y="1131650"/>
            <a:ext cx="5312050" cy="28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475" y="909825"/>
            <a:ext cx="3522782" cy="423367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1" name="Google Shape;161;p27"/>
          <p:cNvSpPr txBox="1"/>
          <p:nvPr/>
        </p:nvSpPr>
        <p:spPr>
          <a:xfrm>
            <a:off x="94625" y="38100"/>
            <a:ext cx="8102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Guidelines: 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Drawings &amp; Examples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/>
        </p:nvSpPr>
        <p:spPr>
          <a:xfrm>
            <a:off x="135275" y="87525"/>
            <a:ext cx="81093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Schema.org for Research Data Managers: A Primer</a:t>
            </a:r>
            <a:r>
              <a:rPr lang="en"/>
              <a:t> </a:t>
            </a:r>
            <a:r>
              <a:rPr b="1" lang="en"/>
              <a:t> </a:t>
            </a:r>
            <a:br>
              <a:rPr b="1" lang="en"/>
            </a:br>
            <a:r>
              <a:rPr lang="en" sz="900"/>
              <a:t>by</a:t>
            </a:r>
            <a:r>
              <a:rPr lang="en"/>
              <a:t> </a:t>
            </a:r>
            <a:r>
              <a:rPr b="1" i="1" lang="en" sz="1300">
                <a:solidFill>
                  <a:schemeClr val="dk1"/>
                </a:solidFill>
              </a:rPr>
              <a:t>Karen Payne</a:t>
            </a:r>
            <a:r>
              <a:rPr i="1" lang="en" sz="1300">
                <a:solidFill>
                  <a:schemeClr val="dk1"/>
                </a:solidFill>
              </a:rPr>
              <a:t> and </a:t>
            </a:r>
            <a:r>
              <a:rPr b="1" i="1" lang="en" sz="1300">
                <a:solidFill>
                  <a:schemeClr val="dk1"/>
                </a:solidFill>
              </a:rPr>
              <a:t>Chantelle Verhey</a:t>
            </a:r>
            <a:br>
              <a:rPr i="1" lang="en" sz="1100">
                <a:solidFill>
                  <a:schemeClr val="dk1"/>
                </a:solidFill>
              </a:rPr>
            </a:br>
            <a:r>
              <a:rPr i="1" lang="en" sz="1100">
                <a:solidFill>
                  <a:schemeClr val="dk1"/>
                </a:solidFill>
              </a:rPr>
              <a:t>International Science Council, World Data System International Technology Office</a:t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endParaRPr b="1"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950" y="1272825"/>
            <a:ext cx="4787961" cy="378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7811" y="3636775"/>
            <a:ext cx="172402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/>
        </p:nvSpPr>
        <p:spPr>
          <a:xfrm>
            <a:off x="0" y="0"/>
            <a:ext cx="78003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Latest Release: v1.1 on April 1</a:t>
            </a: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(no joke)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282125" y="1550725"/>
            <a:ext cx="4221600" cy="31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7424A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b="1" lang="en" sz="1200">
                <a:solidFill>
                  <a:srgbClr val="434343"/>
                </a:solidFill>
              </a:rPr>
              <a:t>Persistent Identifiers</a:t>
            </a:r>
            <a:endParaRPr b="1" sz="1200">
              <a:solidFill>
                <a:srgbClr val="43434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b="1" lang="en" sz="1200">
                <a:solidFill>
                  <a:srgbClr val="434343"/>
                </a:solidFill>
              </a:rPr>
              <a:t>Dataset Licenses</a:t>
            </a:r>
            <a:endParaRPr b="1" sz="1200">
              <a:solidFill>
                <a:srgbClr val="434343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</a:pPr>
            <a:r>
              <a:rPr lang="en" sz="1200">
                <a:solidFill>
                  <a:srgbClr val="434343"/>
                </a:solidFill>
              </a:rPr>
              <a:t>Distinguish</a:t>
            </a:r>
            <a:r>
              <a:rPr b="1" lang="en" sz="1200">
                <a:solidFill>
                  <a:srgbClr val="434343"/>
                </a:solidFill>
              </a:rPr>
              <a:t> </a:t>
            </a:r>
            <a:r>
              <a:rPr lang="en" sz="1200">
                <a:solidFill>
                  <a:srgbClr val="434343"/>
                </a:solidFill>
              </a:rPr>
              <a:t>Dataset</a:t>
            </a:r>
            <a:r>
              <a:rPr b="1" lang="en" sz="1200">
                <a:solidFill>
                  <a:srgbClr val="434343"/>
                </a:solidFill>
              </a:rPr>
              <a:t> Metadata </a:t>
            </a:r>
            <a:r>
              <a:rPr lang="en" sz="1200">
                <a:solidFill>
                  <a:srgbClr val="434343"/>
                </a:solidFill>
              </a:rPr>
              <a:t>from</a:t>
            </a:r>
            <a:r>
              <a:rPr b="1" lang="en" sz="1200">
                <a:solidFill>
                  <a:srgbClr val="434343"/>
                </a:solidFill>
              </a:rPr>
              <a:t> Data files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</a:rPr>
              <a:t>		</a:t>
            </a:r>
            <a:endParaRPr b="1" sz="1200">
              <a:solidFill>
                <a:srgbClr val="3C78D8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7 contributors: </a:t>
            </a:r>
            <a:br>
              <a:rPr b="1" lang="en" sz="1200">
                <a:solidFill>
                  <a:srgbClr val="3C78D8"/>
                </a:solidFill>
              </a:rPr>
            </a:b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Matt Jones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Dave Vieglais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Stephen Richard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Ruth Duerr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Lewis John McGibbney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Charles Vardeman II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Douglas Fils</a:t>
            </a:r>
            <a:br>
              <a:rPr b="1" lang="en" sz="1200">
                <a:solidFill>
                  <a:srgbClr val="3C78D8"/>
                </a:solidFill>
              </a:rPr>
            </a:br>
            <a:r>
              <a:rPr b="1" lang="en" sz="1200">
                <a:solidFill>
                  <a:srgbClr val="3C78D8"/>
                </a:solidFill>
              </a:rPr>
              <a:t>	Adam Shepherd</a:t>
            </a:r>
            <a:endParaRPr b="1" sz="700">
              <a:solidFill>
                <a:srgbClr val="3C78D8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434343"/>
                </a:solidFill>
              </a:rPr>
              <a:t>	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</a:rPr>
              <a:t>	</a:t>
            </a:r>
            <a:endParaRPr b="1">
              <a:solidFill>
                <a:srgbClr val="434343"/>
              </a:solidFill>
            </a:endParaRPr>
          </a:p>
        </p:txBody>
      </p:sp>
      <p:pic>
        <p:nvPicPr>
          <p:cNvPr id="175" name="Google Shape;175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700" y="1234625"/>
            <a:ext cx="2305050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135050" y="926000"/>
            <a:ext cx="4848900" cy="3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69923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github.com/ESIPFed/science-on-schema.org/releases/tag/1.1.0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59600" y="980950"/>
            <a:ext cx="4691548" cy="3410024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/>
        </p:nvSpPr>
        <p:spPr>
          <a:xfrm>
            <a:off x="114450" y="642350"/>
            <a:ext cx="8915100" cy="4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69923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github.com/ESIPFed/science-on-schema.org/milestone/5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</a:rPr>
              <a:t>DOI: 10.5281/zenodo.4477164</a:t>
            </a:r>
            <a:r>
              <a:rPr b="1" i="1" lang="en" sz="1500">
                <a:solidFill>
                  <a:srgbClr val="434343"/>
                </a:solidFill>
              </a:rPr>
              <a:t> </a:t>
            </a:r>
            <a:r>
              <a:rPr i="1" lang="en" sz="1000">
                <a:solidFill>
                  <a:srgbClr val="434343"/>
                </a:solidFill>
              </a:rPr>
              <a:t>(pending</a:t>
            </a:r>
            <a:r>
              <a:rPr i="1" lang="en" sz="1300">
                <a:solidFill>
                  <a:srgbClr val="434343"/>
                </a:solidFill>
              </a:rPr>
              <a:t>)</a:t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FIXES</a:t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11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Fix various errors in 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4"/>
              </a:rPr>
              <a:t>Dataset full example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JSON-LD 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5"/>
              </a:rPr>
              <a:t>Issue #115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2952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050"/>
              <a:buChar char="○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the </a:t>
            </a:r>
            <a:r>
              <a:rPr b="1" lang="en" sz="10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identifier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should be of type </a:t>
            </a:r>
            <a:r>
              <a:rPr b="1" lang="en" sz="10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PropertyValue</a:t>
            </a:r>
            <a:endParaRPr b="1" sz="1000">
              <a:solidFill>
                <a:srgbClr val="24292E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952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050"/>
              <a:buChar char="○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the </a:t>
            </a:r>
            <a:r>
              <a:rPr b="1" lang="en" sz="10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sameAs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property is missing</a:t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29527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050"/>
              <a:buChar char="○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the </a:t>
            </a:r>
            <a:r>
              <a:rPr b="1" lang="en" sz="10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isAccessibleForFree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property is missing</a:t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IMPROVEMENTS</a:t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11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Improvements for describing geospatial coverage </a:t>
            </a:r>
            <a:r>
              <a:rPr lang="en" sz="1050">
                <a:solidFill>
                  <a:srgbClr val="24292E"/>
                </a:solidFill>
                <a:highlight>
                  <a:srgbClr val="FFFFFF"/>
                </a:highlight>
              </a:rPr>
              <a:t>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6"/>
              </a:rPr>
              <a:t>decision</a:t>
            </a:r>
            <a:r>
              <a:rPr lang="en" sz="1050">
                <a:solidFill>
                  <a:srgbClr val="24292E"/>
                </a:solidFill>
                <a:highlight>
                  <a:srgbClr val="FFFFFF"/>
                </a:highlight>
              </a:rPr>
              <a:t>,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</a:rPr>
              <a:t> 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7"/>
              </a:rPr>
              <a:t>Issue #101</a:t>
            </a:r>
            <a:r>
              <a:rPr lang="en" sz="10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1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Dataset Provenance for processing workflows, data derivation, and dataset versioning 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8"/>
              </a:rPr>
              <a:t>decision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, 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9"/>
              </a:rPr>
              <a:t>Issue #72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1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0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Use </a:t>
            </a:r>
            <a:r>
              <a:rPr b="1" lang="en" sz="10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schema:dateModified</a:t>
            </a:r>
            <a:r>
              <a:rPr lang="en" sz="100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for announcing when a Dataset resource has changed 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0"/>
              </a:rPr>
              <a:t>Issue #67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1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1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How to reference a short DOI 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1"/>
              </a:rPr>
              <a:t>Issue #120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15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1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Update GOVERNANCE &amp; README to list ESIP Schema.org Cluster meeting times 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2"/>
              </a:rPr>
              <a:t>Issue #111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NEW FEATURES</a:t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1150"/>
              <a:buChar char="●"/>
            </a:pP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Add SHACL shape to validate schema.org namespace (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3"/>
              </a:rPr>
              <a:t>decision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, </a:t>
            </a:r>
            <a:r>
              <a:rPr lang="en" sz="11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14"/>
              </a:rPr>
              <a:t>Issue #59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)</a:t>
            </a:r>
            <a:endParaRPr sz="2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</a:rPr>
              <a:t>	</a:t>
            </a:r>
            <a:endParaRPr b="1" sz="1300">
              <a:solidFill>
                <a:srgbClr val="434343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94625" y="38100"/>
            <a:ext cx="8519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Next </a:t>
            </a: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Release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: v1.2 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175" y="152400"/>
            <a:ext cx="61199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0" y="0"/>
            <a:ext cx="254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v1.2 - </a:t>
            </a:r>
            <a:br>
              <a:rPr lang="en" sz="3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" sz="3000" u="sng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release notes</a:t>
            </a:r>
            <a:endParaRPr sz="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114450" y="729900"/>
            <a:ext cx="8915100" cy="4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hlinkClick r:id="rId3"/>
              </a:rPr>
              <a:t>github.com/ESIPFed/science-on-schema.org/milestone/6</a:t>
            </a:r>
            <a:br>
              <a:rPr b="1" lang="en" sz="2300">
                <a:solidFill>
                  <a:srgbClr val="434343"/>
                </a:solidFill>
              </a:rPr>
            </a:br>
            <a:endParaRPr b="1" sz="2300">
              <a:solidFill>
                <a:srgbClr val="76A5AF"/>
              </a:solidFill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Correct usage of the Dataset </a:t>
            </a:r>
            <a:r>
              <a:rPr b="1" lang="en" sz="2100">
                <a:solidFill>
                  <a:srgbClr val="434343"/>
                </a:solidFill>
              </a:rPr>
              <a:t>schema:citation</a:t>
            </a:r>
            <a:r>
              <a:rPr lang="en" sz="2100">
                <a:solidFill>
                  <a:srgbClr val="434343"/>
                </a:solidFill>
              </a:rPr>
              <a:t> property</a:t>
            </a:r>
            <a:r>
              <a:rPr lang="en" sz="2100">
                <a:solidFill>
                  <a:srgbClr val="434343"/>
                </a:solidFill>
              </a:rPr>
              <a:t> (</a:t>
            </a:r>
            <a:r>
              <a:rPr lang="en" sz="2100" u="sng">
                <a:solidFill>
                  <a:schemeClr val="hlink"/>
                </a:solidFill>
                <a:hlinkClick r:id="rId4"/>
              </a:rPr>
              <a:t>#42</a:t>
            </a:r>
            <a:r>
              <a:rPr lang="en" sz="2100">
                <a:solidFill>
                  <a:srgbClr val="434343"/>
                </a:solidFill>
              </a:rPr>
              <a:t>)</a:t>
            </a:r>
            <a:br>
              <a:rPr lang="en" sz="2100">
                <a:solidFill>
                  <a:srgbClr val="434343"/>
                </a:solidFill>
              </a:rPr>
            </a:br>
            <a:endParaRPr b="1" sz="1100">
              <a:solidFill>
                <a:srgbClr val="434343"/>
              </a:solidFill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Specifying the </a:t>
            </a:r>
            <a:r>
              <a:rPr b="1" lang="en" sz="2100">
                <a:solidFill>
                  <a:srgbClr val="434343"/>
                </a:solidFill>
              </a:rPr>
              <a:t>authoritative</a:t>
            </a:r>
            <a:r>
              <a:rPr lang="en" sz="2100">
                <a:solidFill>
                  <a:srgbClr val="434343"/>
                </a:solidFill>
              </a:rPr>
              <a:t> copy of a Dataset</a:t>
            </a:r>
            <a:r>
              <a:rPr lang="en" sz="2100">
                <a:solidFill>
                  <a:srgbClr val="434343"/>
                </a:solidFill>
              </a:rPr>
              <a:t> (</a:t>
            </a:r>
            <a:r>
              <a:rPr lang="en" sz="2100" u="sng">
                <a:solidFill>
                  <a:schemeClr val="hlink"/>
                </a:solidFill>
                <a:hlinkClick r:id="rId5"/>
              </a:rPr>
              <a:t>#37</a:t>
            </a:r>
            <a:r>
              <a:rPr lang="en" sz="2100">
                <a:solidFill>
                  <a:srgbClr val="434343"/>
                </a:solidFill>
              </a:rPr>
              <a:t>, </a:t>
            </a:r>
            <a:r>
              <a:rPr lang="en" sz="2100" u="sng">
                <a:solidFill>
                  <a:schemeClr val="hlink"/>
                </a:solidFill>
                <a:hlinkClick r:id="rId6"/>
              </a:rPr>
              <a:t>#128</a:t>
            </a:r>
            <a:r>
              <a:rPr lang="en" sz="2100">
                <a:solidFill>
                  <a:srgbClr val="434343"/>
                </a:solidFill>
              </a:rPr>
              <a:t>)</a:t>
            </a:r>
            <a:endParaRPr b="1" sz="11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Enriching the description Dataset </a:t>
            </a:r>
            <a:r>
              <a:rPr b="1" lang="en" sz="2100">
                <a:solidFill>
                  <a:srgbClr val="434343"/>
                </a:solidFill>
              </a:rPr>
              <a:t>variables</a:t>
            </a:r>
            <a:r>
              <a:rPr lang="en" sz="2100">
                <a:solidFill>
                  <a:srgbClr val="434343"/>
                </a:solidFill>
              </a:rPr>
              <a:t> (</a:t>
            </a:r>
            <a:r>
              <a:rPr lang="en" sz="2100" u="sng">
                <a:solidFill>
                  <a:schemeClr val="hlink"/>
                </a:solidFill>
                <a:hlinkClick r:id="rId7"/>
              </a:rPr>
              <a:t>#24</a:t>
            </a:r>
            <a:r>
              <a:rPr lang="en" sz="2100">
                <a:solidFill>
                  <a:srgbClr val="434343"/>
                </a:solidFill>
              </a:rPr>
              <a:t>, </a:t>
            </a:r>
            <a:r>
              <a:rPr lang="en" sz="2100" u="sng">
                <a:solidFill>
                  <a:schemeClr val="hlink"/>
                </a:solidFill>
                <a:hlinkClick r:id="rId8"/>
              </a:rPr>
              <a:t>#27</a:t>
            </a:r>
            <a:r>
              <a:rPr lang="en" sz="2100">
                <a:solidFill>
                  <a:srgbClr val="434343"/>
                </a:solidFill>
              </a:rPr>
              <a:t>)</a:t>
            </a:r>
            <a:endParaRPr sz="21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Using </a:t>
            </a:r>
            <a:r>
              <a:rPr b="1" lang="en" sz="2100">
                <a:solidFill>
                  <a:srgbClr val="434343"/>
                </a:solidFill>
              </a:rPr>
              <a:t>OWL-Time</a:t>
            </a:r>
            <a:r>
              <a:rPr lang="en" sz="2100">
                <a:solidFill>
                  <a:srgbClr val="434343"/>
                </a:solidFill>
              </a:rPr>
              <a:t> for temporal extent</a:t>
            </a:r>
            <a:r>
              <a:rPr lang="en" sz="2100">
                <a:solidFill>
                  <a:srgbClr val="434343"/>
                </a:solidFill>
              </a:rPr>
              <a:t> (</a:t>
            </a:r>
            <a:r>
              <a:rPr lang="en" sz="2100" u="sng">
                <a:solidFill>
                  <a:schemeClr val="hlink"/>
                </a:solidFill>
                <a:hlinkClick r:id="rId9"/>
              </a:rPr>
              <a:t>#77</a:t>
            </a:r>
            <a:r>
              <a:rPr lang="en" sz="2100">
                <a:solidFill>
                  <a:srgbClr val="434343"/>
                </a:solidFill>
              </a:rPr>
              <a:t>)</a:t>
            </a:r>
            <a:endParaRPr sz="2100">
              <a:solidFill>
                <a:srgbClr val="434343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-36195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Restructure </a:t>
            </a:r>
            <a:r>
              <a:rPr b="1" lang="en" sz="2100">
                <a:solidFill>
                  <a:srgbClr val="434343"/>
                </a:solidFill>
              </a:rPr>
              <a:t>guideline landing page</a:t>
            </a:r>
            <a:r>
              <a:rPr lang="en" sz="2100">
                <a:solidFill>
                  <a:srgbClr val="434343"/>
                </a:solidFill>
              </a:rPr>
              <a:t> README </a:t>
            </a:r>
            <a:r>
              <a:rPr lang="en" sz="2100">
                <a:solidFill>
                  <a:srgbClr val="434343"/>
                </a:solidFill>
              </a:rPr>
              <a:t>(</a:t>
            </a:r>
            <a:r>
              <a:rPr lang="en" sz="2100" u="sng">
                <a:solidFill>
                  <a:schemeClr val="hlink"/>
                </a:solidFill>
                <a:hlinkClick r:id="rId10"/>
              </a:rPr>
              <a:t>#127</a:t>
            </a:r>
            <a:r>
              <a:rPr lang="en" sz="2100">
                <a:solidFill>
                  <a:srgbClr val="434343"/>
                </a:solidFill>
              </a:rPr>
              <a:t>)</a:t>
            </a:r>
            <a:endParaRPr i="1"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</a:rPr>
              <a:t>	</a:t>
            </a:r>
            <a:endParaRPr b="1" sz="1300">
              <a:solidFill>
                <a:srgbClr val="434343"/>
              </a:solidFill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94625" y="38100"/>
            <a:ext cx="8519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Future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 Release: v1.3</a:t>
            </a:r>
            <a:r>
              <a:rPr i="1" lang="en" sz="200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(or is it 2.0)</a:t>
            </a:r>
            <a:endParaRPr i="1" sz="20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W3C DCAT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283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Scope: Datasets, Dataset Catalogues, Data services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W3C ‘evergreen standard’ - continuous update and enhancement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DCAT - Jan 2014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https://www.w3.org/TR/2014/REC-vocab-dcat-20140116/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DCAT v2 - Feb 2020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https://www.w3.org/TR/vocab-dcat-2/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3801875" y="1152475"/>
            <a:ext cx="5030400" cy="34164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DCAT v3 - in prep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Dataset versions</a:t>
            </a:r>
            <a:r>
              <a:rPr lang="en"/>
              <a:t> (revisions)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Adapted</a:t>
            </a:r>
            <a:r>
              <a:rPr lang="en"/>
              <a:t> from PAV, which is based on PROV-O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Current draft: </a:t>
            </a:r>
            <a:r>
              <a:rPr lang="en" sz="11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https://raw.githack.com/w3c/dxwg/dcat-versioning-v2/dcat/index.html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Dataset series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Current draft: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https://raw.githack.com/w3c/dxwg/dcat-dataseries-issue1272/dcat/index.html</a:t>
            </a:r>
            <a:r>
              <a:rPr lang="en" sz="1000"/>
              <a:t> </a:t>
            </a:r>
            <a:endParaRPr sz="1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/>
        </p:nvSpPr>
        <p:spPr>
          <a:xfrm>
            <a:off x="0" y="0"/>
            <a:ext cx="77934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ESIP Endorsement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275900" y="713225"/>
            <a:ext cx="8700900" cy="4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github.com/ESIPFed/Governance/...Endorsements.md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Trigger: </a:t>
            </a: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community consensus is built within ESIP on highly relevant and timely products, services or issues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GOAL: </a:t>
            </a: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to bring concordance and direction for the benefit of the larger community.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4292E"/>
                </a:solidFill>
                <a:highlight>
                  <a:srgbClr val="FFFFFF"/>
                </a:highlight>
              </a:rPr>
              <a:t>Result:</a:t>
            </a: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 statements of public agreement or support that </a:t>
            </a:r>
            <a:r>
              <a:rPr lang="en" sz="1200" u="sng">
                <a:solidFill>
                  <a:srgbClr val="24292E"/>
                </a:solidFill>
                <a:highlight>
                  <a:srgbClr val="FFFFFF"/>
                </a:highlight>
              </a:rPr>
              <a:t>does not bind members to subsequent actions</a:t>
            </a:r>
            <a:endParaRPr sz="1200" u="sng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4292E"/>
                </a:solidFill>
                <a:highlight>
                  <a:srgbClr val="FFFFFF"/>
                </a:highlight>
              </a:rPr>
              <a:t>Restrictions</a:t>
            </a: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: 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ESIP will never endorse a commercial product or a particular technology standard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arise out of an existing collaboration areas and/or closely align with the mission and strategic goals.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4292E"/>
                </a:solidFill>
                <a:highlight>
                  <a:srgbClr val="FFFFFF"/>
                </a:highlight>
              </a:rPr>
              <a:t>Process:</a:t>
            </a:r>
            <a:endParaRPr b="1"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Submit proposal 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Program Committee derives an opinion based on the history, relevance, timeliness and risk v. benefit to [ESIP].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If positive, subject to a 30 day comment period among members of the Assembly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a vote shall be held by a simple majority of the Assembly to determine final approval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/>
        </p:nvSpPr>
        <p:spPr>
          <a:xfrm>
            <a:off x="275900" y="713225"/>
            <a:ext cx="8163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github.com/ESIPFed/Governance/...Endorsements.md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history of the work or issue and a statement describing why it is of benefit for ESIP to endorse the product, service or statement.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What version of the guidelines should be presented? Does this version ID matter? 1.3 vs. 2.0</a:t>
            </a:r>
            <a:b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</a:b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AutoNum type="arabicPeriod"/>
            </a:pPr>
            <a:r>
              <a:rPr lang="en" sz="1200">
                <a:solidFill>
                  <a:srgbClr val="24292E"/>
                </a:solidFill>
                <a:highlight>
                  <a:srgbClr val="FFFFFF"/>
                </a:highlight>
              </a:rPr>
              <a:t>How frequently should the endorsement be updated?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  <p:sp>
        <p:nvSpPr>
          <p:cNvPr id="207" name="Google Shape;207;p34"/>
          <p:cNvSpPr txBox="1"/>
          <p:nvPr/>
        </p:nvSpPr>
        <p:spPr>
          <a:xfrm>
            <a:off x="0" y="0"/>
            <a:ext cx="77934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Endorsement Proposal Contents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/>
        </p:nvSpPr>
        <p:spPr>
          <a:xfrm>
            <a:off x="0" y="0"/>
            <a:ext cx="77934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Roadmap to </a:t>
            </a: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Endorsement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13" name="Google Shape;213;p35"/>
          <p:cNvGraphicFramePr/>
          <p:nvPr/>
        </p:nvGraphicFramePr>
        <p:xfrm>
          <a:off x="317950" y="1539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{F55F87FF-62E3-444F-B9F5-A85BD9219366}</a:tableStyleId>
              </a:tblPr>
              <a:tblGrid>
                <a:gridCol w="2335025"/>
                <a:gridCol w="2803625"/>
                <a:gridCol w="33050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TASK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TARGET DATE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3F3F3"/>
                          </a:solidFill>
                        </a:rPr>
                        <a:t>NOTES</a:t>
                      </a:r>
                      <a:endParaRPr>
                        <a:solidFill>
                          <a:srgbClr val="F3F3F3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5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Next Release</a:t>
                      </a:r>
                      <a:r>
                        <a:rPr b="1" lang="en">
                          <a:solidFill>
                            <a:schemeClr val="dk1"/>
                          </a:solidFill>
                        </a:rPr>
                        <a:t> Contents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Feb 2021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Complete Next Release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June 2021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5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Publish Next Release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Summer Meeting 2021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Get everything into `develop` branch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0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>
                          <a:solidFill>
                            <a:schemeClr val="dk1"/>
                          </a:solidFill>
                        </a:rPr>
                        <a:t>Draft Proposal</a:t>
                      </a:r>
                      <a:endParaRPr b="1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Pre-Summer Meeting 2021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Gather feedback at Summer Meeting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Submit to ESIP 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Post-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Summer Meeting 2021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/>
        </p:nvSpPr>
        <p:spPr>
          <a:xfrm>
            <a:off x="114450" y="642350"/>
            <a:ext cx="8915100" cy="43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rgbClr val="69923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github.com/ESIPFed/science-on-schema.org/milestone/5</a:t>
            </a:r>
            <a:endParaRPr b="1" sz="12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434343"/>
                </a:solidFill>
              </a:rPr>
              <a:t>DOI: 10.5281/zenodo.4477164</a:t>
            </a:r>
            <a:r>
              <a:rPr b="1" i="1" lang="en" sz="1500">
                <a:solidFill>
                  <a:srgbClr val="434343"/>
                </a:solidFill>
              </a:rPr>
              <a:t> </a:t>
            </a:r>
            <a:r>
              <a:rPr i="1" lang="en" sz="1000">
                <a:solidFill>
                  <a:srgbClr val="434343"/>
                </a:solidFill>
              </a:rPr>
              <a:t>(pending</a:t>
            </a:r>
            <a:r>
              <a:rPr i="1" lang="en" sz="1300">
                <a:solidFill>
                  <a:srgbClr val="434343"/>
                </a:solidFill>
              </a:rPr>
              <a:t>)</a:t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Github Issue for Publishing v1.2: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https://github.com/ESIPFed/science-on-schema.org/issues/136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b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</a:br>
            <a:b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</a:b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develop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branch: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https://github.com/ESIPFed/science-on-schema.org/tree/develop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b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</a:b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SzPts val="1150"/>
              <a:buAutoNum type="arabicPeriod"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RELEASE NOTES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: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https://github.com/ESIPFed/science-on-schema.org/issues/136#issuecomment-769818562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 </a:t>
            </a:r>
            <a:b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</a:b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150"/>
              <a:buAutoNum type="arabicPeriod"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Finalize Author List</a:t>
            </a:r>
            <a:endParaRPr sz="11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1" marL="9144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150"/>
              <a:buAutoNum type="alphaLcPeriod"/>
            </a:pPr>
            <a:r>
              <a:rPr b="1" lang="en" sz="1150">
                <a:solidFill>
                  <a:srgbClr val="24292E"/>
                </a:solidFill>
                <a:highlight>
                  <a:srgbClr val="FFFFFF"/>
                </a:highlight>
              </a:rPr>
              <a:t>Code committers</a:t>
            </a:r>
            <a:r>
              <a:rPr lang="en" sz="1150">
                <a:solidFill>
                  <a:srgbClr val="24292E"/>
                </a:solidFill>
                <a:highlight>
                  <a:srgbClr val="FFFFFF"/>
                </a:highlight>
              </a:rPr>
              <a:t>: </a:t>
            </a:r>
            <a:r>
              <a:rPr lang="en" sz="1050">
                <a:solidFill>
                  <a:srgbClr val="24292E"/>
                </a:solidFill>
                <a:highlight>
                  <a:srgbClr val="FFFFFF"/>
                </a:highlight>
              </a:rPr>
              <a:t>Matt Jones, Steve Richard, Dave Vieglais, Adam Shepherd</a:t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301625" lvl="1" marL="9144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150"/>
              <a:buAutoNum type="alphaLcPeriod"/>
            </a:pPr>
            <a:r>
              <a:rPr b="1" lang="en" sz="1050">
                <a:solidFill>
                  <a:srgbClr val="24292E"/>
                </a:solidFill>
                <a:highlight>
                  <a:srgbClr val="FFFFFF"/>
                </a:highlight>
              </a:rPr>
              <a:t>Contributors</a:t>
            </a:r>
            <a:r>
              <a:rPr lang="en" sz="1050">
                <a:solidFill>
                  <a:srgbClr val="24292E"/>
                </a:solidFill>
                <a:highlight>
                  <a:srgbClr val="FFFFFF"/>
                </a:highlight>
              </a:rPr>
              <a:t>: Ruth Duerr, Mark Schildhauer, Simon Cox, Adam Leadbetter, Alexandra Kokkinaki, Doug Fils, Lewis McGibbney, Bryce Mecum, Thomas Thelen, Dan Brickley, Richard Wallis</a:t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050"/>
              <a:buAutoNum type="arabicPeriod"/>
            </a:pPr>
            <a:r>
              <a:t/>
            </a:r>
            <a:endParaRPr sz="105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434343"/>
                </a:solidFill>
              </a:rPr>
              <a:t>	</a:t>
            </a:r>
            <a:endParaRPr b="1" sz="1300">
              <a:solidFill>
                <a:srgbClr val="434343"/>
              </a:solidFill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94625" y="38100"/>
            <a:ext cx="85194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Wrap-up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Release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: v1.2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0" name="Google Shape;22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6925" y="1200450"/>
            <a:ext cx="5846426" cy="14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/>
        </p:nvSpPr>
        <p:spPr>
          <a:xfrm>
            <a:off x="275900" y="713225"/>
            <a:ext cx="8163000" cy="3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24292E"/>
                </a:solidFill>
                <a:highlight>
                  <a:srgbClr val="FFFFFF"/>
                </a:highlight>
              </a:rPr>
              <a:t>Research Showcase </a:t>
            </a:r>
            <a:r>
              <a:rPr lang="en" sz="24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poster</a:t>
            </a:r>
            <a:br>
              <a:rPr lang="en" sz="2400">
                <a:solidFill>
                  <a:srgbClr val="24292E"/>
                </a:solidFill>
                <a:highlight>
                  <a:srgbClr val="FFFFFF"/>
                </a:highlight>
              </a:rPr>
            </a:br>
            <a:endParaRPr sz="24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24292E"/>
                </a:solidFill>
                <a:highlight>
                  <a:srgbClr val="FFFFFF"/>
                </a:highlight>
              </a:rPr>
            </a:br>
            <a:endParaRPr sz="24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</p:txBody>
      </p:sp>
      <p:sp>
        <p:nvSpPr>
          <p:cNvPr id="226" name="Google Shape;226;p37"/>
          <p:cNvSpPr txBox="1"/>
          <p:nvPr/>
        </p:nvSpPr>
        <p:spPr>
          <a:xfrm>
            <a:off x="0" y="0"/>
            <a:ext cx="77934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variableMeasured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975" y="1539500"/>
            <a:ext cx="6491575" cy="334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>
            <p:ph type="title"/>
          </p:nvPr>
        </p:nvSpPr>
        <p:spPr>
          <a:xfrm>
            <a:off x="457200" y="205988"/>
            <a:ext cx="741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ESIP Schema.org Cluster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697200" y="906038"/>
            <a:ext cx="71748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Monitor monthly updates to schema.org</a:t>
            </a:r>
            <a:br>
              <a:rPr lang="en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Accept contributions and issues at Github</a:t>
            </a:r>
            <a:br>
              <a:rPr lang="en" sz="2000">
                <a:solidFill>
                  <a:srgbClr val="434343"/>
                </a:solidFill>
              </a:rPr>
            </a:b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en" sz="2000">
                <a:solidFill>
                  <a:srgbClr val="434343"/>
                </a:solidFill>
              </a:rPr>
              <a:t>Maintain &amp; publish updates to guidelines</a:t>
            </a:r>
            <a:br>
              <a:rPr lang="en" sz="2000">
                <a:solidFill>
                  <a:srgbClr val="434343"/>
                </a:solidFill>
              </a:rPr>
            </a:br>
            <a:br>
              <a:rPr lang="en" sz="2000">
                <a:solidFill>
                  <a:srgbClr val="434343"/>
                </a:solidFill>
              </a:rPr>
            </a:br>
            <a:r>
              <a:rPr lang="en" sz="2000">
                <a:solidFill>
                  <a:srgbClr val="434343"/>
                </a:solidFill>
              </a:rPr>
              <a:t>	</a:t>
            </a:r>
            <a:r>
              <a:rPr b="1" lang="en" sz="2000">
                <a:solidFill>
                  <a:srgbClr val="434343"/>
                </a:solidFill>
              </a:rPr>
              <a:t>@ </a:t>
            </a:r>
            <a:r>
              <a:rPr b="1" lang="en" sz="2000" u="sng">
                <a:solidFill>
                  <a:srgbClr val="43434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science-on-schema.org</a:t>
            </a:r>
            <a:r>
              <a:rPr lang="en" sz="2000">
                <a:solidFill>
                  <a:srgbClr val="434343"/>
                </a:solidFill>
              </a:rPr>
              <a:t> 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76A5AF"/>
              </a:solidFill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975" y="3512850"/>
            <a:ext cx="2129700" cy="1540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/>
          <p:nvPr/>
        </p:nvSpPr>
        <p:spPr>
          <a:xfrm>
            <a:off x="3140050" y="3512850"/>
            <a:ext cx="4492200" cy="9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Telecons: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		- </a:t>
            </a:r>
            <a:r>
              <a:rPr lang="en">
                <a:solidFill>
                  <a:schemeClr val="dk1"/>
                </a:solidFill>
              </a:rPr>
              <a:t>1st Monday at 5pm ET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		</a:t>
            </a:r>
            <a:r>
              <a:rPr lang="en" sz="1800">
                <a:solidFill>
                  <a:schemeClr val="dk1"/>
                </a:solidFill>
              </a:rPr>
              <a:t>- </a:t>
            </a:r>
            <a:r>
              <a:rPr lang="en">
                <a:solidFill>
                  <a:schemeClr val="dk1"/>
                </a:solidFill>
              </a:rPr>
              <a:t>4th Thursday at 2:30pm ET</a:t>
            </a:r>
            <a:endParaRPr sz="18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4018900" y="4703325"/>
            <a:ext cx="505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mailing list</a:t>
            </a:r>
            <a:r>
              <a:rPr lang="en" sz="1200"/>
              <a:t> |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#sci-schemaorg (Slack)</a:t>
            </a:r>
            <a:r>
              <a:rPr lang="en" sz="1200"/>
              <a:t> | </a:t>
            </a:r>
            <a:r>
              <a:rPr lang="en" sz="1200" u="sng">
                <a:solidFill>
                  <a:schemeClr val="hlink"/>
                </a:solidFill>
                <a:hlinkClick r:id="rId7"/>
              </a:rPr>
              <a:t>Agendas (Google Doc)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Schema.org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3334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SEO tags</a:t>
            </a:r>
            <a:r>
              <a:rPr lang="en"/>
              <a:t> developed by Bing + Google + Yahoo + Yandex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Search engines read Schema.org tags in web-pages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Vocabulary is RDF (behind the scenes) in a single namespace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Community maintenance process</a:t>
            </a:r>
            <a:r>
              <a:rPr lang="en"/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https://github.com/schemaorg/schemaorg/issues</a:t>
            </a:r>
            <a:r>
              <a:rPr lang="en" sz="1000"/>
              <a:t> 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026100" y="1152475"/>
            <a:ext cx="4806300" cy="34164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</a:t>
            </a:r>
            <a:r>
              <a:rPr b="1" lang="en"/>
              <a:t>Dataset Search</a:t>
            </a:r>
            <a:r>
              <a:rPr lang="en"/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https://datasetsearch.research.google.com/</a:t>
            </a:r>
            <a:r>
              <a:rPr lang="en" sz="1000"/>
              <a:t> </a:t>
            </a:r>
            <a:endParaRPr sz="10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Subset of Google index focusing on </a:t>
            </a:r>
            <a:r>
              <a:rPr b="1" lang="en"/>
              <a:t>datasets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Harvested from dataset repositories</a:t>
            </a:r>
            <a:br>
              <a:rPr lang="en"/>
            </a:br>
            <a:r>
              <a:rPr lang="en"/>
              <a:t>including Research Data Australia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RDA converts RIF-CS to Schema.org (JSON), embedded in each dataset’s landing-page header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r>
              <a:rPr lang="en"/>
              <a:t>Note: Google only </a:t>
            </a:r>
            <a:r>
              <a:rPr i="1" lang="en"/>
              <a:t>uses</a:t>
            </a:r>
            <a:r>
              <a:rPr lang="en"/>
              <a:t> a </a:t>
            </a:r>
            <a:r>
              <a:rPr b="1" lang="en"/>
              <a:t>tiny subset</a:t>
            </a:r>
            <a:r>
              <a:rPr lang="en"/>
              <a:t> of Schema.org vocabulary in the index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Science-on-Schema.org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Conventions for using Schema.org to describe science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Earthcube → ESIP project (NSF funded)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contribute: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https://github.com/ESIPFed/science-on-schema.org/issues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877650" y="545850"/>
            <a:ext cx="73887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Preparing</a:t>
            </a:r>
            <a:r>
              <a:rPr lang="en" sz="4000"/>
              <a:t> </a:t>
            </a:r>
            <a:r>
              <a:rPr b="1" lang="en" sz="4000"/>
              <a:t>Science-on-Schema.org</a:t>
            </a:r>
            <a:r>
              <a:rPr lang="en" sz="4000"/>
              <a:t> </a:t>
            </a:r>
            <a:r>
              <a:rPr lang="en" sz="2500"/>
              <a:t>for</a:t>
            </a:r>
            <a:r>
              <a:rPr lang="en" sz="4000"/>
              <a:t> ESIP Assembly endorsement</a:t>
            </a:r>
            <a:endParaRPr sz="4000"/>
          </a:p>
        </p:txBody>
      </p:sp>
      <p:sp>
        <p:nvSpPr>
          <p:cNvPr id="86" name="Google Shape;86;p18"/>
          <p:cNvSpPr txBox="1"/>
          <p:nvPr/>
        </p:nvSpPr>
        <p:spPr>
          <a:xfrm>
            <a:off x="61900" y="4727075"/>
            <a:ext cx="3241500" cy="3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ESIP Winter Meeting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2312550" y="321350"/>
            <a:ext cx="4518900" cy="28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Table of Contents</a:t>
            </a:r>
            <a:b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Brief Introduction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Discuss  ESIP Endorsement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Wrap-up v1.2 Update</a:t>
            </a:r>
            <a:br>
              <a:rPr lang="en"/>
            </a:b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Discuss Dataset Variables in schema.org</a:t>
            </a:r>
            <a:br>
              <a:rPr lang="en"/>
            </a:br>
            <a:br>
              <a:rPr lang="en"/>
            </a:br>
            <a:br>
              <a:rPr lang="en"/>
            </a:b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Google Notes from Session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51200" y="269650"/>
            <a:ext cx="5524800" cy="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ESIP 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Schema.org Cluster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451200" y="847350"/>
            <a:ext cx="86928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publishing patterns for describing research data on your web pages using</a:t>
            </a:r>
            <a:r>
              <a:rPr i="1" lang="en"/>
              <a:t> schema.org</a:t>
            </a:r>
            <a:endParaRPr i="1"/>
          </a:p>
        </p:txBody>
      </p:sp>
      <p:grpSp>
        <p:nvGrpSpPr>
          <p:cNvPr id="98" name="Google Shape;98;p20"/>
          <p:cNvGrpSpPr/>
          <p:nvPr/>
        </p:nvGrpSpPr>
        <p:grpSpPr>
          <a:xfrm>
            <a:off x="1494501" y="1900628"/>
            <a:ext cx="6154991" cy="2456400"/>
            <a:chOff x="1494501" y="1343553"/>
            <a:chExt cx="6154991" cy="2456400"/>
          </a:xfrm>
        </p:grpSpPr>
        <p:pic>
          <p:nvPicPr>
            <p:cNvPr id="99" name="Google Shape;99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90886" y="1624667"/>
              <a:ext cx="831057" cy="585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0"/>
            <p:cNvSpPr/>
            <p:nvPr/>
          </p:nvSpPr>
          <p:spPr>
            <a:xfrm>
              <a:off x="1494501" y="1343553"/>
              <a:ext cx="3816000" cy="2456400"/>
            </a:xfrm>
            <a:prstGeom prst="ellipse">
              <a:avLst/>
            </a:prstGeom>
            <a:noFill/>
            <a:ln cap="flat" cmpd="sng" w="381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3833492" y="1343553"/>
              <a:ext cx="3816000" cy="245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0"/>
            <p:cNvSpPr txBox="1"/>
            <p:nvPr/>
          </p:nvSpPr>
          <p:spPr>
            <a:xfrm>
              <a:off x="3890196" y="2079625"/>
              <a:ext cx="1420200" cy="116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/>
                <a:t>OUR FOCUS</a:t>
              </a:r>
              <a:endParaRPr b="1" sz="1800"/>
            </a:p>
          </p:txBody>
        </p:sp>
        <p:pic>
          <p:nvPicPr>
            <p:cNvPr id="103" name="Google Shape;10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35352" y="1452241"/>
              <a:ext cx="831057" cy="49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25269" y="2195090"/>
              <a:ext cx="1862442" cy="43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03384" y="2795930"/>
              <a:ext cx="1284093" cy="6786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0"/>
            <p:cNvPicPr preferRelativeResize="0"/>
            <p:nvPr/>
          </p:nvPicPr>
          <p:blipFill rotWithShape="1">
            <a:blip r:embed="rId7">
              <a:alphaModFix/>
            </a:blip>
            <a:srcRect b="23784" l="18608" r="21248" t="14726"/>
            <a:stretch/>
          </p:blipFill>
          <p:spPr>
            <a:xfrm>
              <a:off x="5381203" y="2190938"/>
              <a:ext cx="1420215" cy="1534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310410" y="1443046"/>
              <a:ext cx="483081" cy="510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0"/>
            <p:cNvPicPr preferRelativeResize="0"/>
            <p:nvPr/>
          </p:nvPicPr>
          <p:blipFill rotWithShape="1">
            <a:blip r:embed="rId9">
              <a:alphaModFix/>
            </a:blip>
            <a:srcRect b="0" l="0" r="12449" t="0"/>
            <a:stretch/>
          </p:blipFill>
          <p:spPr>
            <a:xfrm>
              <a:off x="6291503" y="1624654"/>
              <a:ext cx="622577" cy="5855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806825" y="956738"/>
            <a:ext cx="62802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4" name="Google Shape;114;p21"/>
          <p:cNvSpPr txBox="1"/>
          <p:nvPr>
            <p:ph idx="4294967295" type="title"/>
          </p:nvPr>
        </p:nvSpPr>
        <p:spPr>
          <a:xfrm>
            <a:off x="183525" y="206000"/>
            <a:ext cx="8525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Guidelines </a:t>
            </a:r>
            <a:r>
              <a:rPr lang="en" sz="2200">
                <a:latin typeface="Avenir"/>
                <a:ea typeface="Avenir"/>
                <a:cs typeface="Avenir"/>
                <a:sym typeface="Avenir"/>
              </a:rPr>
              <a:t>for </a:t>
            </a:r>
            <a:r>
              <a:rPr lang="en" sz="3600">
                <a:latin typeface="Avenir"/>
                <a:ea typeface="Avenir"/>
                <a:cs typeface="Avenir"/>
                <a:sym typeface="Avenir"/>
              </a:rPr>
              <a:t>Shared</a:t>
            </a:r>
            <a:r>
              <a:rPr lang="en"/>
              <a:t> Publishing Patterns</a:t>
            </a: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0" y="1148963"/>
            <a:ext cx="51672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Helvetica Neue Light"/>
              <a:buChar char="➢"/>
            </a:pPr>
            <a:r>
              <a:rPr lang="en" sz="2400">
                <a:solidFill>
                  <a:schemeClr val="dk1"/>
                </a:solidFill>
              </a:rPr>
              <a:t>Reliable, consistent </a:t>
            </a:r>
            <a:r>
              <a:rPr b="1" i="1" lang="en" sz="2400">
                <a:solidFill>
                  <a:schemeClr val="dk1"/>
                </a:solidFill>
              </a:rPr>
              <a:t>federation</a:t>
            </a:r>
            <a:br>
              <a:rPr lang="en" sz="2400"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 sz="24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50" y="1613062"/>
            <a:ext cx="2936777" cy="335384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1"/>
          <p:cNvSpPr txBox="1"/>
          <p:nvPr/>
        </p:nvSpPr>
        <p:spPr>
          <a:xfrm>
            <a:off x="5112425" y="1148963"/>
            <a:ext cx="38706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" sz="2400">
                <a:solidFill>
                  <a:schemeClr val="dk1"/>
                </a:solidFill>
              </a:rPr>
              <a:t>Automate Validation</a:t>
            </a:r>
            <a:endParaRPr sz="2400"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125" y="1613049"/>
            <a:ext cx="3774100" cy="2427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786600" y="1209925"/>
            <a:ext cx="83574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AutoNum type="arabicPeriod"/>
            </a:pPr>
            <a:r>
              <a:rPr lang="en" sz="2600">
                <a:solidFill>
                  <a:srgbClr val="434343"/>
                </a:solidFill>
              </a:rPr>
              <a:t>Monitor monthly </a:t>
            </a:r>
            <a:r>
              <a:rPr lang="en" sz="1800">
                <a:solidFill>
                  <a:srgbClr val="434343"/>
                </a:solidFill>
              </a:rPr>
              <a:t>to</a:t>
            </a:r>
            <a:r>
              <a:rPr lang="en" sz="2600">
                <a:solidFill>
                  <a:srgbClr val="434343"/>
                </a:solidFill>
              </a:rPr>
              <a:t> </a:t>
            </a:r>
            <a:r>
              <a:rPr lang="en" sz="2600">
                <a:solidFill>
                  <a:srgbClr val="434343"/>
                </a:solidFill>
              </a:rPr>
              <a:t>schema.org </a:t>
            </a:r>
            <a:r>
              <a:rPr lang="en" sz="2600">
                <a:solidFill>
                  <a:srgbClr val="434343"/>
                </a:solidFill>
              </a:rPr>
              <a:t>updates</a:t>
            </a:r>
            <a:br>
              <a:rPr lang="en" sz="2600">
                <a:solidFill>
                  <a:srgbClr val="434343"/>
                </a:solidFill>
              </a:rPr>
            </a:br>
            <a:endParaRPr sz="2600">
              <a:solidFill>
                <a:srgbClr val="434343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AutoNum type="arabicPeriod"/>
            </a:pPr>
            <a:r>
              <a:rPr lang="en" sz="2600">
                <a:solidFill>
                  <a:srgbClr val="434343"/>
                </a:solidFill>
              </a:rPr>
              <a:t>Accept contributions </a:t>
            </a:r>
            <a:r>
              <a:rPr lang="en" sz="1800">
                <a:solidFill>
                  <a:srgbClr val="434343"/>
                </a:solidFill>
              </a:rPr>
              <a:t>and</a:t>
            </a:r>
            <a:r>
              <a:rPr lang="en" sz="2600">
                <a:solidFill>
                  <a:srgbClr val="434343"/>
                </a:solidFill>
              </a:rPr>
              <a:t> issues </a:t>
            </a:r>
            <a:r>
              <a:rPr lang="en" sz="1800">
                <a:solidFill>
                  <a:srgbClr val="434343"/>
                </a:solidFill>
              </a:rPr>
              <a:t>at</a:t>
            </a:r>
            <a:r>
              <a:rPr lang="en" sz="2600">
                <a:solidFill>
                  <a:srgbClr val="434343"/>
                </a:solidFill>
              </a:rPr>
              <a:t> Github</a:t>
            </a:r>
            <a:br>
              <a:rPr lang="en" sz="2600">
                <a:solidFill>
                  <a:srgbClr val="434343"/>
                </a:solidFill>
              </a:rPr>
            </a:br>
            <a:endParaRPr sz="2600">
              <a:solidFill>
                <a:srgbClr val="434343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AutoNum type="arabicPeriod"/>
            </a:pPr>
            <a:r>
              <a:rPr lang="en" sz="2600">
                <a:solidFill>
                  <a:srgbClr val="434343"/>
                </a:solidFill>
              </a:rPr>
              <a:t>Maintain </a:t>
            </a:r>
            <a:r>
              <a:rPr lang="en" sz="1800">
                <a:solidFill>
                  <a:srgbClr val="434343"/>
                </a:solidFill>
              </a:rPr>
              <a:t>&amp;</a:t>
            </a:r>
            <a:r>
              <a:rPr lang="en" sz="2600">
                <a:solidFill>
                  <a:srgbClr val="434343"/>
                </a:solidFill>
              </a:rPr>
              <a:t> publish updates </a:t>
            </a:r>
            <a:r>
              <a:rPr lang="en" sz="1800">
                <a:solidFill>
                  <a:srgbClr val="434343"/>
                </a:solidFill>
              </a:rPr>
              <a:t>to</a:t>
            </a:r>
            <a:r>
              <a:rPr lang="en" sz="2600">
                <a:solidFill>
                  <a:srgbClr val="434343"/>
                </a:solidFill>
              </a:rPr>
              <a:t> guidelines</a:t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</a:rPr>
              <a:t>Data Repository</a:t>
            </a:r>
            <a:r>
              <a:rPr b="1" lang="en" sz="2600">
                <a:solidFill>
                  <a:srgbClr val="434343"/>
                </a:solidFill>
              </a:rPr>
              <a:t> </a:t>
            </a:r>
            <a:r>
              <a:rPr lang="en" sz="2600">
                <a:solidFill>
                  <a:srgbClr val="434343"/>
                </a:solidFill>
              </a:rPr>
              <a:t>- </a:t>
            </a:r>
            <a:r>
              <a:rPr lang="en" sz="1800">
                <a:solidFill>
                  <a:srgbClr val="434343"/>
                </a:solidFill>
              </a:rPr>
              <a:t>a</a:t>
            </a:r>
            <a:r>
              <a:rPr lang="en" sz="2600">
                <a:solidFill>
                  <a:srgbClr val="434343"/>
                </a:solidFill>
              </a:rPr>
              <a:t> repository </a:t>
            </a:r>
            <a:r>
              <a:rPr lang="en" sz="1800">
                <a:solidFill>
                  <a:srgbClr val="434343"/>
                </a:solidFill>
              </a:rPr>
              <a:t>with</a:t>
            </a:r>
            <a:r>
              <a:rPr lang="en" sz="2600">
                <a:solidFill>
                  <a:srgbClr val="434343"/>
                </a:solidFill>
              </a:rPr>
              <a:t> research data</a:t>
            </a:r>
            <a:endParaRPr sz="2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</a:rPr>
              <a:t>Dataset</a:t>
            </a:r>
            <a:r>
              <a:rPr lang="en" sz="2600">
                <a:solidFill>
                  <a:srgbClr val="434343"/>
                </a:solidFill>
              </a:rPr>
              <a:t> - the scientific dataset</a:t>
            </a:r>
            <a:endParaRPr b="1" sz="2000">
              <a:solidFill>
                <a:srgbClr val="76A5AF"/>
              </a:solidFill>
            </a:endParaRPr>
          </a:p>
        </p:txBody>
      </p:sp>
      <p:sp>
        <p:nvSpPr>
          <p:cNvPr id="124" name="Google Shape;124;p22"/>
          <p:cNvSpPr txBox="1"/>
          <p:nvPr>
            <p:ph type="title"/>
          </p:nvPr>
        </p:nvSpPr>
        <p:spPr>
          <a:xfrm>
            <a:off x="457200" y="205988"/>
            <a:ext cx="741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venir"/>
                <a:ea typeface="Avenir"/>
                <a:cs typeface="Avenir"/>
                <a:sym typeface="Avenir"/>
              </a:rPr>
              <a:t>ESIP Schema.org Cluster</a:t>
            </a:r>
            <a:endParaRPr sz="3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4018900" y="4703325"/>
            <a:ext cx="505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mailing list</a:t>
            </a:r>
            <a:r>
              <a:rPr lang="en" sz="1200"/>
              <a:t> | 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#sci-schemaorg (Slack)</a:t>
            </a:r>
            <a:r>
              <a:rPr lang="en" sz="1200"/>
              <a:t> | </a:t>
            </a:r>
            <a:r>
              <a:rPr lang="en" sz="1200" u="sng">
                <a:solidFill>
                  <a:schemeClr val="hlink"/>
                </a:solidFill>
                <a:hlinkClick r:id="rId5"/>
              </a:rPr>
              <a:t>Agendas (Google Doc)</a:t>
            </a:r>
            <a:r>
              <a:rPr lang="en" sz="1200"/>
              <a:t>v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