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13" r:id="rId1"/>
  </p:sldMasterIdLst>
  <p:notesMasterIdLst>
    <p:notesMasterId r:id="rId15"/>
  </p:notesMasterIdLst>
  <p:handoutMasterIdLst>
    <p:handoutMasterId r:id="rId16"/>
  </p:handoutMasterIdLst>
  <p:sldIdLst>
    <p:sldId id="371" r:id="rId2"/>
    <p:sldId id="409" r:id="rId3"/>
    <p:sldId id="436" r:id="rId4"/>
    <p:sldId id="425" r:id="rId5"/>
    <p:sldId id="437" r:id="rId6"/>
    <p:sldId id="413" r:id="rId7"/>
    <p:sldId id="426" r:id="rId8"/>
    <p:sldId id="429" r:id="rId9"/>
    <p:sldId id="439" r:id="rId10"/>
    <p:sldId id="434" r:id="rId11"/>
    <p:sldId id="438" r:id="rId12"/>
    <p:sldId id="440" r:id="rId13"/>
    <p:sldId id="408" r:id="rId14"/>
  </p:sldIdLst>
  <p:sldSz cx="9144000" cy="5143500" type="screen16x9"/>
  <p:notesSz cx="6799263" cy="9929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orient="horz" pos="191">
          <p15:clr>
            <a:srgbClr val="A4A3A4"/>
          </p15:clr>
        </p15:guide>
        <p15:guide id="3" orient="horz" pos="854">
          <p15:clr>
            <a:srgbClr val="A4A3A4"/>
          </p15:clr>
        </p15:guide>
        <p15:guide id="4" orient="horz" pos="821">
          <p15:clr>
            <a:srgbClr val="A4A3A4"/>
          </p15:clr>
        </p15:guide>
        <p15:guide id="5" orient="horz" pos="3049">
          <p15:clr>
            <a:srgbClr val="A4A3A4"/>
          </p15:clr>
        </p15:guide>
        <p15:guide id="6" orient="horz" pos="3151">
          <p15:clr>
            <a:srgbClr val="A4A3A4"/>
          </p15:clr>
        </p15:guide>
        <p15:guide id="7" pos="2880">
          <p15:clr>
            <a:srgbClr val="A4A3A4"/>
          </p15:clr>
        </p15:guide>
        <p15:guide id="8" pos="476">
          <p15:clr>
            <a:srgbClr val="A4A3A4"/>
          </p15:clr>
        </p15:guide>
        <p15:guide id="9" pos="5193">
          <p15:clr>
            <a:srgbClr val="A4A3A4"/>
          </p15:clr>
        </p15:guide>
        <p15:guide id="10" pos="546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énédicte Ezvan-André, DOPS" initials="BEA" lastIdx="9" clrIdx="0"/>
  <p:cmAuthor id="1" name="Christophe Vrignaud, DSD/DAF" initials="CV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E6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12" autoAdjust="0"/>
    <p:restoredTop sz="94785" autoAdjust="0"/>
  </p:normalViewPr>
  <p:slideViewPr>
    <p:cSldViewPr showGuides="1">
      <p:cViewPr varScale="1">
        <p:scale>
          <a:sx n="168" d="100"/>
          <a:sy n="168" d="100"/>
        </p:scale>
        <p:origin x="905" y="89"/>
      </p:cViewPr>
      <p:guideLst>
        <p:guide orient="horz" pos="1620"/>
        <p:guide orient="horz" pos="191"/>
        <p:guide orient="horz" pos="854"/>
        <p:guide orient="horz" pos="821"/>
        <p:guide orient="horz" pos="3049"/>
        <p:guide orient="horz" pos="3151"/>
        <p:guide pos="2880"/>
        <p:guide pos="476"/>
        <p:guide pos="5193"/>
        <p:guide pos="546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3" d="100"/>
          <a:sy n="93" d="100"/>
        </p:scale>
        <p:origin x="4543" y="69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94F07A8E-7BD4-46FC-B7FE-97743A50FE0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35BBEB6-12A0-4E82-8C54-EE285D11A85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1275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6D2E84-C656-4E69-B371-DA7E1CF0CD03}" type="datetimeFigureOut">
              <a:rPr lang="fr-FR" smtClean="0"/>
              <a:t>21/03/2023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31B1294-8EDC-4A05-90DB-E7ABD0E7673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45DB0AA-CBAC-41A6-9AD9-9F38F66F8EE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1275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05EC56-16B2-4F92-9F5C-465AB0230C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88405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D680E798-53FF-4C51-A981-953463752515}" type="datetimeFigureOut">
              <a:rPr lang="fr-FR" smtClean="0"/>
              <a:pPr/>
              <a:t>21/03/2023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1B06CD8F-B7ED-4A05-9FB1-A01CC0EF02C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1662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02842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/ sous-titre /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A4F0766-6309-644C-9BCE-2E607A270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E9918C01-3017-D749-B811-9FCBA8038409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323850" y="4797631"/>
            <a:ext cx="1170000" cy="345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endParaRPr lang="fr-FR" cap="all" dirty="0"/>
          </a:p>
        </p:txBody>
      </p:sp>
      <p:sp>
        <p:nvSpPr>
          <p:cNvPr id="16" name="Espace réservé du texte 7">
            <a:extLst>
              <a:ext uri="{FF2B5EF4-FFF2-40B4-BE49-F238E27FC236}">
                <a16:creationId xmlns:a16="http://schemas.microsoft.com/office/drawing/2014/main" id="{EB9C9A62-C54B-3841-9346-5A54D37158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3851" y="1248679"/>
            <a:ext cx="8424614" cy="242951"/>
          </a:xfrm>
        </p:spPr>
        <p:txBody>
          <a:bodyPr/>
          <a:lstStyle>
            <a:lvl1pPr marL="9525" indent="85725">
              <a:spcBef>
                <a:spcPts val="400"/>
              </a:spcBef>
              <a:spcAft>
                <a:spcPts val="800"/>
              </a:spcAft>
              <a:buFont typeface="+mj-lt"/>
              <a:buNone/>
              <a:tabLst/>
              <a:defRPr sz="15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9" name="Titre 18">
            <a:extLst>
              <a:ext uri="{FF2B5EF4-FFF2-40B4-BE49-F238E27FC236}">
                <a16:creationId xmlns:a16="http://schemas.microsoft.com/office/drawing/2014/main" id="{8B219A12-DAFE-504E-9ED9-CFD78BD6A7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20" name="Espace réservé du pied de page 4">
            <a:extLst>
              <a:ext uri="{FF2B5EF4-FFF2-40B4-BE49-F238E27FC236}">
                <a16:creationId xmlns:a16="http://schemas.microsoft.com/office/drawing/2014/main" id="{99BFD6E0-B235-DA4F-9D70-E9444B53C4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868782" y="195486"/>
            <a:ext cx="5879931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en-US"/>
              <a:t>AUSTRALIA S-100WG - 22 March 2023                                                                                                                                             Thomas Mellor (UKHO) - Christian Mouden (Shom)</a:t>
            </a:r>
            <a:endParaRPr lang="fr-FR" dirty="0"/>
          </a:p>
        </p:txBody>
      </p:sp>
      <p:sp>
        <p:nvSpPr>
          <p:cNvPr id="8" name="Espace réservé du texte 11">
            <a:extLst>
              <a:ext uri="{FF2B5EF4-FFF2-40B4-BE49-F238E27FC236}">
                <a16:creationId xmlns:a16="http://schemas.microsoft.com/office/drawing/2014/main" id="{0AF74C14-DE22-FE4D-B865-03FBE975D5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23850" y="1707654"/>
            <a:ext cx="8424334" cy="28803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2724193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pour une image  20"/>
          <p:cNvSpPr>
            <a:spLocks noGrp="1"/>
          </p:cNvSpPr>
          <p:nvPr>
            <p:ph type="pic" sz="quarter" idx="14"/>
          </p:nvPr>
        </p:nvSpPr>
        <p:spPr>
          <a:xfrm>
            <a:off x="1588" y="1"/>
            <a:ext cx="9144000" cy="748508"/>
          </a:xfrm>
          <a:prstGeom prst="rect">
            <a:avLst/>
          </a:prstGeom>
          <a:solidFill>
            <a:srgbClr val="0B183A"/>
          </a:solid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rgbClr val="002554"/>
                </a:solidFill>
              </a:defRPr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fr-FR" noProof="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1001" y="29637"/>
            <a:ext cx="7253111" cy="37676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30000"/>
              </a:lnSpc>
              <a:defRPr sz="1500" b="1" cap="all">
                <a:solidFill>
                  <a:schemeClr val="bg1"/>
                </a:solidFill>
                <a:latin typeface="Open Sans"/>
                <a:cs typeface="Open Sans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81001" y="1203536"/>
            <a:ext cx="8416260" cy="33944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2000"/>
              </a:lnSpc>
              <a:spcBef>
                <a:spcPts val="500"/>
              </a:spcBef>
              <a:buFontTx/>
              <a:buNone/>
              <a:defRPr lang="fr-FR" sz="1500" b="1" i="0" u="none" strike="noStrike" baseline="0" smtClean="0">
                <a:latin typeface="Open Sans"/>
                <a:cs typeface="Open Sans"/>
              </a:defRPr>
            </a:lvl1pPr>
            <a:lvl2pPr marL="0" indent="0" algn="l">
              <a:lnSpc>
                <a:spcPts val="2000"/>
              </a:lnSpc>
              <a:spcBef>
                <a:spcPts val="500"/>
              </a:spcBef>
              <a:buFontTx/>
              <a:buNone/>
              <a:defRPr sz="1300" b="0">
                <a:latin typeface="Open Sans"/>
                <a:cs typeface="Open Sans"/>
              </a:defRPr>
            </a:lvl2pPr>
            <a:lvl3pPr marL="536575" indent="-179388" algn="l">
              <a:lnSpc>
                <a:spcPts val="2000"/>
              </a:lnSpc>
              <a:spcBef>
                <a:spcPts val="500"/>
              </a:spcBef>
              <a:buClr>
                <a:srgbClr val="5BC5E7"/>
              </a:buClr>
              <a:buSzPct val="150000"/>
              <a:buFont typeface="Arial"/>
              <a:buChar char="•"/>
              <a:defRPr sz="1200" b="0">
                <a:latin typeface="Open Sans"/>
                <a:cs typeface="Open Sans"/>
              </a:defRPr>
            </a:lvl3pPr>
            <a:lvl4pPr marL="809625" indent="-177800" algn="l">
              <a:lnSpc>
                <a:spcPts val="1800"/>
              </a:lnSpc>
              <a:spcBef>
                <a:spcPts val="400"/>
              </a:spcBef>
              <a:buClr>
                <a:srgbClr val="5BC5E7"/>
              </a:buClr>
              <a:buSzPct val="100000"/>
              <a:buFont typeface="Lucida Grande"/>
              <a:buChar char="X"/>
              <a:defRPr sz="1100" b="0">
                <a:latin typeface="Open Sans"/>
                <a:cs typeface="Open Sans"/>
              </a:defRPr>
            </a:lvl4pPr>
            <a:lvl5pPr marL="990600" indent="-96838" algn="l">
              <a:lnSpc>
                <a:spcPts val="1700"/>
              </a:lnSpc>
              <a:spcBef>
                <a:spcPts val="400"/>
              </a:spcBef>
              <a:buClr>
                <a:srgbClr val="5BC5E7"/>
              </a:buClr>
              <a:buFont typeface="Arial"/>
              <a:buChar char="•"/>
              <a:defRPr sz="1000" b="0" i="0">
                <a:solidFill>
                  <a:schemeClr val="tx1"/>
                </a:solidFill>
                <a:latin typeface="Open Sans"/>
                <a:cs typeface="Open Sans"/>
              </a:defRPr>
            </a:lvl5pPr>
            <a:lvl6pPr marL="1344613" indent="-84138" algn="l">
              <a:lnSpc>
                <a:spcPts val="1500"/>
              </a:lnSpc>
              <a:spcBef>
                <a:spcPts val="200"/>
              </a:spcBef>
              <a:buFont typeface="Lucida Grande"/>
              <a:buChar char="_"/>
              <a:defRPr sz="900" i="1">
                <a:solidFill>
                  <a:srgbClr val="053487"/>
                </a:solidFill>
                <a:latin typeface="Open Sans"/>
                <a:cs typeface="Open Sans"/>
              </a:defRPr>
            </a:lvl6pPr>
            <a:lvl7pPr marL="1703388" indent="-85725" algn="l">
              <a:lnSpc>
                <a:spcPts val="1500"/>
              </a:lnSpc>
              <a:spcBef>
                <a:spcPts val="200"/>
              </a:spcBef>
              <a:defRPr sz="700" i="1">
                <a:solidFill>
                  <a:schemeClr val="bg1">
                    <a:lumMod val="50000"/>
                  </a:schemeClr>
                </a:solidFill>
                <a:latin typeface="Open Sans"/>
                <a:cs typeface="Open Sans"/>
              </a:defRPr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8" name="Espace réservé pour une image  14"/>
          <p:cNvSpPr>
            <a:spLocks noGrp="1"/>
          </p:cNvSpPr>
          <p:nvPr>
            <p:ph type="pic" sz="quarter" idx="13"/>
          </p:nvPr>
        </p:nvSpPr>
        <p:spPr>
          <a:xfrm>
            <a:off x="8007361" y="-10309"/>
            <a:ext cx="1043608" cy="748508"/>
          </a:xfrm>
          <a:prstGeom prst="rect">
            <a:avLst/>
          </a:prstGeom>
          <a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Autofit/>
          </a:bodyPr>
          <a:lstStyle>
            <a:lvl1pPr marL="0" indent="0">
              <a:buNone/>
              <a:defRPr sz="100">
                <a:latin typeface="Arial"/>
                <a:cs typeface="Arial"/>
              </a:defRPr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fr-FR" noProof="0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5"/>
          </p:nvPr>
        </p:nvSpPr>
        <p:spPr>
          <a:xfrm>
            <a:off x="381000" y="412599"/>
            <a:ext cx="7253288" cy="16536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70000"/>
              </a:lnSpc>
              <a:buNone/>
              <a:defRPr sz="1000" cap="all" baseline="0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6"/>
          </p:nvPr>
        </p:nvSpPr>
        <p:spPr>
          <a:xfrm>
            <a:off x="6851650" y="4780360"/>
            <a:ext cx="2133600" cy="273844"/>
          </a:xfrm>
          <a:prstGeom prst="rect">
            <a:avLst/>
          </a:prstGeom>
        </p:spPr>
        <p:txBody>
          <a:bodyPr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rgbClr val="002554"/>
                </a:solidFill>
                <a:latin typeface="Open Sans"/>
                <a:cs typeface="Open Sans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7"/>
          </p:nvPr>
        </p:nvSpPr>
        <p:spPr>
          <a:xfrm>
            <a:off x="6851650" y="4598194"/>
            <a:ext cx="2133600" cy="273844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rgbClr val="5BC5E7"/>
                </a:solidFill>
                <a:latin typeface="Open Sans"/>
                <a:cs typeface="Open Sans"/>
              </a:defRPr>
            </a:lvl1pPr>
          </a:lstStyle>
          <a:p>
            <a:pPr>
              <a:defRPr/>
            </a:pPr>
            <a:fld id="{6BBE2C6B-19D5-46DA-A01B-C633E5341401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18"/>
          </p:nvPr>
        </p:nvSpPr>
        <p:spPr>
          <a:xfrm>
            <a:off x="400050" y="4788694"/>
            <a:ext cx="2895600" cy="273844"/>
          </a:xfrm>
          <a:prstGeom prst="rect">
            <a:avLst/>
          </a:prstGeom>
        </p:spPr>
        <p:txBody>
          <a:bodyPr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lang="fr-FR" sz="1100" b="1" kern="1200">
                <a:solidFill>
                  <a:srgbClr val="002554"/>
                </a:solidFill>
                <a:latin typeface="Open Sans"/>
                <a:ea typeface="+mn-ea"/>
                <a:cs typeface="Open Sans"/>
              </a:defRPr>
            </a:lvl1pPr>
          </a:lstStyle>
          <a:p>
            <a:pPr>
              <a:defRPr/>
            </a:pPr>
            <a:r>
              <a:rPr lang="en-US"/>
              <a:t>AUSTRALIA S-100WG - 22 March 2023                                                                                                                                             Thomas Mellor (UKHO) - Christian Mouden (Shom)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569710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er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6825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3528" y="1563638"/>
            <a:ext cx="2520000" cy="288032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312000" y="1563638"/>
            <a:ext cx="2520000" cy="2860762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263999" y="1563638"/>
            <a:ext cx="2520000" cy="2860762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3" name="Espace réservé de la date 3">
            <a:extLst>
              <a:ext uri="{FF2B5EF4-FFF2-40B4-BE49-F238E27FC236}">
                <a16:creationId xmlns:a16="http://schemas.microsoft.com/office/drawing/2014/main" id="{15CA4CAF-6729-AB4D-9354-99C08AEAB1B8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323850" y="4797631"/>
            <a:ext cx="1210435" cy="345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endParaRPr lang="fr-FR" cap="all" dirty="0"/>
          </a:p>
        </p:txBody>
      </p:sp>
      <p:sp>
        <p:nvSpPr>
          <p:cNvPr id="25" name="Titre 18">
            <a:extLst>
              <a:ext uri="{FF2B5EF4-FFF2-40B4-BE49-F238E27FC236}">
                <a16:creationId xmlns:a16="http://schemas.microsoft.com/office/drawing/2014/main" id="{8909A550-9D66-7141-BF64-73CAD20968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850" y="682801"/>
            <a:ext cx="8424863" cy="539991"/>
          </a:xfrm>
        </p:spPr>
        <p:txBody>
          <a:bodyPr/>
          <a:lstStyle/>
          <a:p>
            <a:r>
              <a:rPr lang="fr-FR" dirty="0"/>
              <a:t>Sommaire</a:t>
            </a:r>
          </a:p>
        </p:txBody>
      </p:sp>
      <p:sp>
        <p:nvSpPr>
          <p:cNvPr id="26" name="Espace réservé du pied de page 4">
            <a:extLst>
              <a:ext uri="{FF2B5EF4-FFF2-40B4-BE49-F238E27FC236}">
                <a16:creationId xmlns:a16="http://schemas.microsoft.com/office/drawing/2014/main" id="{745ED2D7-3CC1-3B41-AA37-64BDE1CE24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868782" y="195486"/>
            <a:ext cx="5879931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en-US"/>
              <a:t>AUSTRALIA S-100WG - 22 March 2023                                                                                                                                             Thomas Mellor (UKHO) - Christian Mouden (Shom)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88137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nnes de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3" name="Espace réservé de la date 3">
            <a:extLst>
              <a:ext uri="{FF2B5EF4-FFF2-40B4-BE49-F238E27FC236}">
                <a16:creationId xmlns:a16="http://schemas.microsoft.com/office/drawing/2014/main" id="{15CA4CAF-6729-AB4D-9354-99C08AEAB1B8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323850" y="4797631"/>
            <a:ext cx="1210435" cy="345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endParaRPr lang="fr-FR" cap="all" dirty="0"/>
          </a:p>
        </p:txBody>
      </p:sp>
      <p:sp>
        <p:nvSpPr>
          <p:cNvPr id="26" name="Espace réservé du pied de page 4">
            <a:extLst>
              <a:ext uri="{FF2B5EF4-FFF2-40B4-BE49-F238E27FC236}">
                <a16:creationId xmlns:a16="http://schemas.microsoft.com/office/drawing/2014/main" id="{745ED2D7-3CC1-3B41-AA37-64BDE1CE24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868782" y="195486"/>
            <a:ext cx="5879931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en-US"/>
              <a:t>AUSTRALIA S-100WG - 22 March 2023                                                                                                                                             Thomas Mellor (UKHO) - Christian Mouden (Shom)</a:t>
            </a:r>
            <a:endParaRPr lang="fr-FR" dirty="0"/>
          </a:p>
        </p:txBody>
      </p:sp>
      <p:sp>
        <p:nvSpPr>
          <p:cNvPr id="11" name="Espace réservé du texte 7">
            <a:extLst>
              <a:ext uri="{FF2B5EF4-FFF2-40B4-BE49-F238E27FC236}">
                <a16:creationId xmlns:a16="http://schemas.microsoft.com/office/drawing/2014/main" id="{D4959A1A-C7DE-6748-A32B-7732F0ACFCF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23851" y="1248679"/>
            <a:ext cx="8424614" cy="242951"/>
          </a:xfrm>
        </p:spPr>
        <p:txBody>
          <a:bodyPr/>
          <a:lstStyle>
            <a:lvl1pPr marL="0" indent="95250">
              <a:spcBef>
                <a:spcPts val="400"/>
              </a:spcBef>
              <a:spcAft>
                <a:spcPts val="800"/>
              </a:spcAft>
              <a:buFont typeface="+mj-lt"/>
              <a:buNone/>
              <a:tabLst/>
              <a:defRPr sz="15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2" name="Titre 18">
            <a:extLst>
              <a:ext uri="{FF2B5EF4-FFF2-40B4-BE49-F238E27FC236}">
                <a16:creationId xmlns:a16="http://schemas.microsoft.com/office/drawing/2014/main" id="{5919F96B-C5FF-5146-9075-19E07CEBB7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850" y="682801"/>
            <a:ext cx="8424863" cy="539991"/>
          </a:xfrm>
        </p:spPr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13" name="Espace réservé du texte 11">
            <a:extLst>
              <a:ext uri="{FF2B5EF4-FFF2-40B4-BE49-F238E27FC236}">
                <a16:creationId xmlns:a16="http://schemas.microsoft.com/office/drawing/2014/main" id="{AC8956DD-B832-6147-8A66-A70995085B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23528" y="1707654"/>
            <a:ext cx="2556471" cy="28803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4" name="Espace réservé du texte 11">
            <a:extLst>
              <a:ext uri="{FF2B5EF4-FFF2-40B4-BE49-F238E27FC236}">
                <a16:creationId xmlns:a16="http://schemas.microsoft.com/office/drawing/2014/main" id="{DF66E72C-274C-AC4E-B20B-393EBD9A71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275856" y="1707654"/>
            <a:ext cx="2520000" cy="28803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5" name="Espace réservé du texte 11">
            <a:extLst>
              <a:ext uri="{FF2B5EF4-FFF2-40B4-BE49-F238E27FC236}">
                <a16:creationId xmlns:a16="http://schemas.microsoft.com/office/drawing/2014/main" id="{10D42E91-F78E-1D46-9374-4446D0F579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6228184" y="1707654"/>
            <a:ext cx="2520000" cy="28803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691346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, sous-titre, textes 3 et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23528" y="1707654"/>
            <a:ext cx="2520000" cy="28803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7" name="Espace réservé de la date 3">
            <a:extLst>
              <a:ext uri="{FF2B5EF4-FFF2-40B4-BE49-F238E27FC236}">
                <a16:creationId xmlns:a16="http://schemas.microsoft.com/office/drawing/2014/main" id="{CEFA8BB7-D3E4-254A-BB0E-3D1C8C64E198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323850" y="4797631"/>
            <a:ext cx="1210435" cy="345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endParaRPr lang="fr-FR" cap="all" dirty="0"/>
          </a:p>
        </p:txBody>
      </p:sp>
      <p:sp>
        <p:nvSpPr>
          <p:cNvPr id="18" name="Espace réservé du texte 7">
            <a:extLst>
              <a:ext uri="{FF2B5EF4-FFF2-40B4-BE49-F238E27FC236}">
                <a16:creationId xmlns:a16="http://schemas.microsoft.com/office/drawing/2014/main" id="{35840C24-F178-C44C-B5A1-3EB8F3EF4B9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3851" y="1248679"/>
            <a:ext cx="8424614" cy="242951"/>
          </a:xfrm>
        </p:spPr>
        <p:txBody>
          <a:bodyPr/>
          <a:lstStyle>
            <a:lvl1pPr marL="0" indent="95250">
              <a:spcBef>
                <a:spcPts val="400"/>
              </a:spcBef>
              <a:spcAft>
                <a:spcPts val="800"/>
              </a:spcAft>
              <a:buFont typeface="+mj-lt"/>
              <a:buNone/>
              <a:tabLst/>
              <a:defRPr sz="15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9" name="Titre 18">
            <a:extLst>
              <a:ext uri="{FF2B5EF4-FFF2-40B4-BE49-F238E27FC236}">
                <a16:creationId xmlns:a16="http://schemas.microsoft.com/office/drawing/2014/main" id="{0271A58A-1CC5-D145-89AA-12537E5CE3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850" y="682801"/>
            <a:ext cx="8424863" cy="539991"/>
          </a:xfrm>
        </p:spPr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20" name="Espace réservé du pied de page 4">
            <a:extLst>
              <a:ext uri="{FF2B5EF4-FFF2-40B4-BE49-F238E27FC236}">
                <a16:creationId xmlns:a16="http://schemas.microsoft.com/office/drawing/2014/main" id="{D46074BB-6BF7-8249-9377-D0271B2AEC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868782" y="195486"/>
            <a:ext cx="5879931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en-US"/>
              <a:t>AUSTRALIA S-100WG - 22 March 2023                                                                                                                                             Thomas Mellor (UKHO) - Christian Mouden (Shom)</a:t>
            </a:r>
            <a:endParaRPr lang="fr-FR" dirty="0"/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04A35F-FCE5-0248-9AD4-C4E7502EF16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131840" y="1707654"/>
            <a:ext cx="5616624" cy="288032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2077185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re, sous-titre, textes 3, et graphiqu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6228184" y="1707654"/>
            <a:ext cx="2520000" cy="28803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7" name="Espace réservé de la date 3">
            <a:extLst>
              <a:ext uri="{FF2B5EF4-FFF2-40B4-BE49-F238E27FC236}">
                <a16:creationId xmlns:a16="http://schemas.microsoft.com/office/drawing/2014/main" id="{CEFA8BB7-D3E4-254A-BB0E-3D1C8C64E198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323850" y="4797631"/>
            <a:ext cx="1210435" cy="345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endParaRPr lang="fr-FR" cap="all" dirty="0"/>
          </a:p>
        </p:txBody>
      </p:sp>
      <p:sp>
        <p:nvSpPr>
          <p:cNvPr id="18" name="Espace réservé du texte 7">
            <a:extLst>
              <a:ext uri="{FF2B5EF4-FFF2-40B4-BE49-F238E27FC236}">
                <a16:creationId xmlns:a16="http://schemas.microsoft.com/office/drawing/2014/main" id="{35840C24-F178-C44C-B5A1-3EB8F3EF4B9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3851" y="1248679"/>
            <a:ext cx="8424614" cy="242951"/>
          </a:xfrm>
        </p:spPr>
        <p:txBody>
          <a:bodyPr/>
          <a:lstStyle>
            <a:lvl1pPr marL="0" indent="95250">
              <a:spcBef>
                <a:spcPts val="400"/>
              </a:spcBef>
              <a:spcAft>
                <a:spcPts val="800"/>
              </a:spcAft>
              <a:buFont typeface="+mj-lt"/>
              <a:buNone/>
              <a:tabLst/>
              <a:defRPr sz="15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9" name="Titre 18">
            <a:extLst>
              <a:ext uri="{FF2B5EF4-FFF2-40B4-BE49-F238E27FC236}">
                <a16:creationId xmlns:a16="http://schemas.microsoft.com/office/drawing/2014/main" id="{0271A58A-1CC5-D145-89AA-12537E5CE3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850" y="682801"/>
            <a:ext cx="8424863" cy="539991"/>
          </a:xfrm>
        </p:spPr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20" name="Espace réservé du pied de page 4">
            <a:extLst>
              <a:ext uri="{FF2B5EF4-FFF2-40B4-BE49-F238E27FC236}">
                <a16:creationId xmlns:a16="http://schemas.microsoft.com/office/drawing/2014/main" id="{D46074BB-6BF7-8249-9377-D0271B2AEC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868782" y="195486"/>
            <a:ext cx="5879931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en-US"/>
              <a:t>AUSTRALIA S-100WG - 22 March 2023                                                                                                                                             Thomas Mellor (UKHO) - Christian Mouden (Shom)</a:t>
            </a:r>
            <a:endParaRPr lang="fr-FR" dirty="0"/>
          </a:p>
        </p:txBody>
      </p:sp>
      <p:sp>
        <p:nvSpPr>
          <p:cNvPr id="3" name="Espace réservé du graphique 2">
            <a:extLst>
              <a:ext uri="{FF2B5EF4-FFF2-40B4-BE49-F238E27FC236}">
                <a16:creationId xmlns:a16="http://schemas.microsoft.com/office/drawing/2014/main" id="{66D3B633-BB7B-4941-BF9B-161C5342E3AA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323528" y="1707654"/>
            <a:ext cx="5761038" cy="2879725"/>
          </a:xfrm>
        </p:spPr>
        <p:txBody>
          <a:bodyPr/>
          <a:lstStyle/>
          <a:p>
            <a:r>
              <a:rPr lang="fr-FR"/>
              <a:t>Cliquez sur l'icône pour ajouter un graphique</a:t>
            </a:r>
          </a:p>
        </p:txBody>
      </p:sp>
    </p:spTree>
    <p:extLst>
      <p:ext uri="{BB962C8B-B14F-4D97-AF65-F5344CB8AC3E}">
        <p14:creationId xmlns:p14="http://schemas.microsoft.com/office/powerpoint/2010/main" val="2044116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3850" y="2139702"/>
            <a:ext cx="8424000" cy="2293224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3250" b="1" cap="all" baseline="0"/>
            </a:lvl1pPr>
            <a:lvl2pPr marL="92075" indent="0">
              <a:spcBef>
                <a:spcPts val="500"/>
              </a:spcBef>
              <a:spcAft>
                <a:spcPts val="0"/>
              </a:spcAft>
              <a:buNone/>
              <a:tabLst/>
              <a:defRPr sz="185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cxnSp>
        <p:nvCxnSpPr>
          <p:cNvPr id="12" name="Connecteur droit 11"/>
          <p:cNvCxnSpPr>
            <a:cxnSpLocks/>
          </p:cNvCxnSpPr>
          <p:nvPr/>
        </p:nvCxnSpPr>
        <p:spPr bwMode="gray">
          <a:xfrm>
            <a:off x="323850" y="4784400"/>
            <a:ext cx="8424614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e la date 3">
            <a:extLst>
              <a:ext uri="{FF2B5EF4-FFF2-40B4-BE49-F238E27FC236}">
                <a16:creationId xmlns:a16="http://schemas.microsoft.com/office/drawing/2014/main" id="{C192E6B1-2CEB-FB47-B10B-D25D43DF8D96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323850" y="4797631"/>
            <a:ext cx="1210435" cy="345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endParaRPr lang="fr-FR" cap="all" dirty="0"/>
          </a:p>
        </p:txBody>
      </p:sp>
      <p:sp>
        <p:nvSpPr>
          <p:cNvPr id="14" name="Espace réservé du numéro de diapositive 5">
            <a:extLst>
              <a:ext uri="{FF2B5EF4-FFF2-40B4-BE49-F238E27FC236}">
                <a16:creationId xmlns:a16="http://schemas.microsoft.com/office/drawing/2014/main" id="{0593ECE3-ACEF-7441-BABB-08F519CCE7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7398713" y="4783500"/>
            <a:ext cx="135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6" name="Espace réservé du pied de page 4">
            <a:extLst>
              <a:ext uri="{FF2B5EF4-FFF2-40B4-BE49-F238E27FC236}">
                <a16:creationId xmlns:a16="http://schemas.microsoft.com/office/drawing/2014/main" id="{4D728EC0-9FC5-AB4E-B907-86A468EF1E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4067944" y="195486"/>
            <a:ext cx="4680769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en-US"/>
              <a:t>AUSTRALIA S-100WG - 22 March 2023                                                                                                                                             Thomas Mellor (UKHO) - Christian Mouden (Shom)</a:t>
            </a:r>
            <a:endParaRPr lang="fr-FR" dirty="0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0B5534E2-19C3-C848-AD92-C2BA62CED42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gray">
          <a:xfrm>
            <a:off x="1692000" y="-27139"/>
            <a:ext cx="2231928" cy="1826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81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738000"/>
            <a:ext cx="8424000" cy="4046400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solidFill>
              <a:schemeClr val="bg1"/>
            </a:solidFill>
          </a:ln>
        </p:spPr>
        <p:txBody>
          <a:bodyPr lIns="0" bIns="360000" anchor="ctr" anchorCtr="0"/>
          <a:lstStyle>
            <a:lvl1pPr marL="396000" indent="-396000">
              <a:buFont typeface="+mj-lt"/>
              <a:buAutoNum type="arabicPeriod"/>
              <a:defRPr sz="325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val="1076546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4963500"/>
            <a:ext cx="180000" cy="18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720000" y="4371949"/>
            <a:ext cx="3240000" cy="447947"/>
          </a:xfrm>
        </p:spPr>
        <p:txBody>
          <a:bodyPr anchor="ctr" anchorCtr="0"/>
          <a:lstStyle>
            <a:lvl1pPr algn="l">
              <a:defRPr sz="1150"/>
            </a:lvl1pPr>
          </a:lstStyle>
          <a:p>
            <a:r>
              <a:rPr lang="en-US"/>
              <a:t>AUSTRALIA S-100WG - 22 March 2023                                                                                                                                             Thomas Mellor (UKHO) - Christian Mouden (Shom)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496350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753DF2B5-DDEC-9F4F-AC71-1D361A99EA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gray">
          <a:xfrm>
            <a:off x="4716016" y="-8344"/>
            <a:ext cx="3960440" cy="3241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407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e avec 2 images vertica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pour une image  20"/>
          <p:cNvSpPr>
            <a:spLocks noGrp="1"/>
          </p:cNvSpPr>
          <p:nvPr>
            <p:ph type="pic" sz="quarter" idx="14"/>
          </p:nvPr>
        </p:nvSpPr>
        <p:spPr>
          <a:xfrm>
            <a:off x="1588" y="1"/>
            <a:ext cx="9144000" cy="748508"/>
          </a:xfrm>
          <a:prstGeom prst="rect">
            <a:avLst/>
          </a:prstGeom>
          <a:solidFill>
            <a:srgbClr val="0B183A"/>
          </a:solid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rgbClr val="002554"/>
                </a:solidFill>
              </a:defRPr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fr-FR" noProof="0" dirty="0"/>
          </a:p>
        </p:txBody>
      </p:sp>
      <p:sp>
        <p:nvSpPr>
          <p:cNvPr id="8" name="Espace réservé pour une image  14"/>
          <p:cNvSpPr>
            <a:spLocks noGrp="1"/>
          </p:cNvSpPr>
          <p:nvPr>
            <p:ph type="pic" sz="quarter" idx="13"/>
          </p:nvPr>
        </p:nvSpPr>
        <p:spPr>
          <a:xfrm>
            <a:off x="7898380" y="-89320"/>
            <a:ext cx="1080120" cy="816706"/>
          </a:xfrm>
          <a:prstGeom prst="rect">
            <a:avLst/>
          </a:prstGeom>
          <a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Autofit/>
          </a:bodyPr>
          <a:lstStyle>
            <a:lvl1pPr marL="0" indent="0">
              <a:buNone/>
              <a:defRPr sz="100">
                <a:latin typeface="Arial"/>
                <a:cs typeface="Arial"/>
              </a:defRPr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fr-FR" noProof="0" dirty="0"/>
          </a:p>
        </p:txBody>
      </p:sp>
      <p:sp>
        <p:nvSpPr>
          <p:cNvPr id="5" name="Espace réservé pour une image  4"/>
          <p:cNvSpPr>
            <a:spLocks noGrp="1"/>
          </p:cNvSpPr>
          <p:nvPr>
            <p:ph type="pic" sz="quarter" idx="16"/>
          </p:nvPr>
        </p:nvSpPr>
        <p:spPr>
          <a:xfrm>
            <a:off x="381001" y="1200150"/>
            <a:ext cx="4003675" cy="1604433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tx1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fr-FR" noProof="0" dirty="0"/>
          </a:p>
        </p:txBody>
      </p:sp>
      <p:sp>
        <p:nvSpPr>
          <p:cNvPr id="11" name="Espace réservé pour une image  4"/>
          <p:cNvSpPr>
            <a:spLocks noGrp="1"/>
          </p:cNvSpPr>
          <p:nvPr>
            <p:ph type="pic" sz="quarter" idx="17"/>
          </p:nvPr>
        </p:nvSpPr>
        <p:spPr>
          <a:xfrm>
            <a:off x="381001" y="3005667"/>
            <a:ext cx="4003675" cy="158829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tx1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fr-FR" noProof="0" dirty="0"/>
          </a:p>
        </p:txBody>
      </p:sp>
      <p:sp>
        <p:nvSpPr>
          <p:cNvPr id="12" name="Espace réservé du contenu 2"/>
          <p:cNvSpPr>
            <a:spLocks noGrp="1"/>
          </p:cNvSpPr>
          <p:nvPr>
            <p:ph sz="half" idx="18"/>
          </p:nvPr>
        </p:nvSpPr>
        <p:spPr>
          <a:xfrm>
            <a:off x="4775593" y="1203536"/>
            <a:ext cx="4021668" cy="33944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2000"/>
              </a:lnSpc>
              <a:spcBef>
                <a:spcPts val="500"/>
              </a:spcBef>
              <a:buFontTx/>
              <a:buNone/>
              <a:defRPr lang="fr-FR" sz="1500" b="1" i="0" u="none" strike="noStrike" baseline="0" smtClean="0">
                <a:latin typeface="Open Sans"/>
                <a:cs typeface="Open Sans"/>
              </a:defRPr>
            </a:lvl1pPr>
            <a:lvl2pPr marL="0" indent="0" algn="l">
              <a:lnSpc>
                <a:spcPts val="2000"/>
              </a:lnSpc>
              <a:spcBef>
                <a:spcPts val="500"/>
              </a:spcBef>
              <a:buFontTx/>
              <a:buNone/>
              <a:defRPr sz="1300" b="0">
                <a:latin typeface="Open Sans"/>
                <a:cs typeface="Open Sans"/>
              </a:defRPr>
            </a:lvl2pPr>
            <a:lvl3pPr marL="536575" indent="-179388" algn="l">
              <a:lnSpc>
                <a:spcPts val="2000"/>
              </a:lnSpc>
              <a:spcBef>
                <a:spcPts val="500"/>
              </a:spcBef>
              <a:buClr>
                <a:srgbClr val="5BC5E7"/>
              </a:buClr>
              <a:buSzPct val="150000"/>
              <a:buFont typeface="Arial"/>
              <a:buChar char="•"/>
              <a:defRPr sz="1200" b="0">
                <a:latin typeface="Open Sans"/>
                <a:cs typeface="Open Sans"/>
              </a:defRPr>
            </a:lvl3pPr>
            <a:lvl4pPr marL="809625" indent="-177800" algn="l">
              <a:lnSpc>
                <a:spcPts val="1800"/>
              </a:lnSpc>
              <a:spcBef>
                <a:spcPts val="400"/>
              </a:spcBef>
              <a:buClr>
                <a:srgbClr val="5BC5E7"/>
              </a:buClr>
              <a:buSzPct val="100000"/>
              <a:buFont typeface="Lucida Grande"/>
              <a:buChar char="X"/>
              <a:defRPr sz="1000" b="0">
                <a:latin typeface="Open Sans"/>
                <a:cs typeface="Open Sans"/>
              </a:defRPr>
            </a:lvl4pPr>
            <a:lvl5pPr marL="990600" indent="-96838" algn="l">
              <a:lnSpc>
                <a:spcPts val="1700"/>
              </a:lnSpc>
              <a:spcBef>
                <a:spcPts val="400"/>
              </a:spcBef>
              <a:buClr>
                <a:srgbClr val="5BC5E7"/>
              </a:buClr>
              <a:buFont typeface="Arial"/>
              <a:buChar char="•"/>
              <a:defRPr sz="900" b="0" i="0">
                <a:solidFill>
                  <a:schemeClr val="tx1"/>
                </a:solidFill>
                <a:latin typeface="Open Sans"/>
                <a:cs typeface="Open Sans"/>
              </a:defRPr>
            </a:lvl5pPr>
            <a:lvl6pPr marL="1344613" indent="-84138" algn="l">
              <a:lnSpc>
                <a:spcPts val="1500"/>
              </a:lnSpc>
              <a:spcBef>
                <a:spcPts val="200"/>
              </a:spcBef>
              <a:buFont typeface="Lucida Grande"/>
              <a:buChar char="_"/>
              <a:defRPr sz="900" i="1">
                <a:solidFill>
                  <a:srgbClr val="053487"/>
                </a:solidFill>
                <a:latin typeface="Open Sans"/>
                <a:cs typeface="Open Sans"/>
              </a:defRPr>
            </a:lvl6pPr>
            <a:lvl7pPr marL="1703388" indent="-85725" algn="l">
              <a:lnSpc>
                <a:spcPts val="1500"/>
              </a:lnSpc>
              <a:spcBef>
                <a:spcPts val="200"/>
              </a:spcBef>
              <a:defRPr sz="700" i="1">
                <a:solidFill>
                  <a:schemeClr val="bg1">
                    <a:lumMod val="50000"/>
                  </a:schemeClr>
                </a:solidFill>
                <a:latin typeface="Open Sans"/>
                <a:cs typeface="Open Sans"/>
              </a:defRPr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21" name="Titre 1"/>
          <p:cNvSpPr>
            <a:spLocks noGrp="1"/>
          </p:cNvSpPr>
          <p:nvPr>
            <p:ph type="title"/>
          </p:nvPr>
        </p:nvSpPr>
        <p:spPr>
          <a:xfrm>
            <a:off x="381001" y="29637"/>
            <a:ext cx="7253111" cy="37676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30000"/>
              </a:lnSpc>
              <a:defRPr sz="1500" b="1" cap="all">
                <a:solidFill>
                  <a:schemeClr val="bg1"/>
                </a:solidFill>
                <a:latin typeface="Open Sans"/>
                <a:cs typeface="Open Sans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22" name="Espace réservé du texte 11"/>
          <p:cNvSpPr>
            <a:spLocks noGrp="1"/>
          </p:cNvSpPr>
          <p:nvPr>
            <p:ph type="body" sz="quarter" idx="15"/>
          </p:nvPr>
        </p:nvSpPr>
        <p:spPr>
          <a:xfrm>
            <a:off x="381000" y="412599"/>
            <a:ext cx="7253288" cy="16536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70000"/>
              </a:lnSpc>
              <a:buNone/>
              <a:defRPr sz="1000" cap="all" baseline="0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half" idx="19"/>
          </p:nvPr>
        </p:nvSpPr>
        <p:spPr>
          <a:xfrm>
            <a:off x="6851650" y="4780360"/>
            <a:ext cx="2133600" cy="273844"/>
          </a:xfrm>
          <a:prstGeom prst="rect">
            <a:avLst/>
          </a:prstGeom>
        </p:spPr>
        <p:txBody>
          <a:bodyPr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rgbClr val="002554"/>
                </a:solidFill>
                <a:latin typeface="Open Sans"/>
                <a:cs typeface="Open Sans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13" name="Espace réservé du numéro de diapositive 5"/>
          <p:cNvSpPr>
            <a:spLocks noGrp="1"/>
          </p:cNvSpPr>
          <p:nvPr>
            <p:ph type="sldNum" sz="quarter" idx="20"/>
          </p:nvPr>
        </p:nvSpPr>
        <p:spPr>
          <a:xfrm>
            <a:off x="6851650" y="4598194"/>
            <a:ext cx="2133600" cy="273844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rgbClr val="5BC5E7"/>
                </a:solidFill>
                <a:latin typeface="Open Sans"/>
                <a:cs typeface="Open Sans"/>
              </a:defRPr>
            </a:lvl1pPr>
          </a:lstStyle>
          <a:p>
            <a:pPr>
              <a:defRPr/>
            </a:pPr>
            <a:fld id="{77C64934-03B5-4F9D-BF52-96807096109B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21"/>
          </p:nvPr>
        </p:nvSpPr>
        <p:spPr>
          <a:xfrm>
            <a:off x="400050" y="4788694"/>
            <a:ext cx="2895600" cy="273844"/>
          </a:xfrm>
          <a:prstGeom prst="rect">
            <a:avLst/>
          </a:prstGeom>
        </p:spPr>
        <p:txBody>
          <a:bodyPr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lang="fr-FR" sz="1100" b="1" kern="1200">
                <a:solidFill>
                  <a:srgbClr val="002554"/>
                </a:solidFill>
                <a:latin typeface="Open Sans"/>
                <a:ea typeface="+mn-ea"/>
                <a:cs typeface="Open Sans"/>
              </a:defRPr>
            </a:lvl1pPr>
          </a:lstStyle>
          <a:p>
            <a:pPr>
              <a:defRPr/>
            </a:pPr>
            <a:r>
              <a:rPr lang="en-US"/>
              <a:t>AUSTRALIA S-100WG - 22 March 2023                                                                                                                                             Thomas Mellor (UKHO) - Christian Mouden (Shom)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12367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323850" y="1707654"/>
            <a:ext cx="8424863" cy="29523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2868782" y="195486"/>
            <a:ext cx="5879931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en-US"/>
              <a:t>AUSTRALIA S-100WG - 22 March 2023                                                                                                                                             Thomas Mellor (UKHO) - Christian Mouden (Shom)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7398713" y="4783500"/>
            <a:ext cx="135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0" name="Connecteur droit 9"/>
          <p:cNvCxnSpPr>
            <a:cxnSpLocks/>
          </p:cNvCxnSpPr>
          <p:nvPr/>
        </p:nvCxnSpPr>
        <p:spPr bwMode="gray">
          <a:xfrm>
            <a:off x="323850" y="4784400"/>
            <a:ext cx="8424614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titre 11">
            <a:extLst>
              <a:ext uri="{FF2B5EF4-FFF2-40B4-BE49-F238E27FC236}">
                <a16:creationId xmlns:a16="http://schemas.microsoft.com/office/drawing/2014/main" id="{59FB2B3E-557E-DB42-9DB7-D6A72FD3A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682801"/>
            <a:ext cx="8424863" cy="5399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Titre 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8170561-5F7A-B046-81BE-E60E60355D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15703" y="4783500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endParaRPr lang="fr-FR" cap="all" dirty="0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E071FEB6-0E77-DD46-9DA0-C52EF51FC7F3}"/>
              </a:ext>
            </a:extLst>
          </p:cNvPr>
          <p:cNvCxnSpPr/>
          <p:nvPr/>
        </p:nvCxnSpPr>
        <p:spPr bwMode="gray">
          <a:xfrm>
            <a:off x="360000" y="4784400"/>
            <a:ext cx="8424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>
            <a:extLst>
              <a:ext uri="{FF2B5EF4-FFF2-40B4-BE49-F238E27FC236}">
                <a16:creationId xmlns:a16="http://schemas.microsoft.com/office/drawing/2014/main" id="{5C7551C4-641A-D343-AA7E-79AE4711BFA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 bwMode="gray">
          <a:xfrm>
            <a:off x="1115616" y="51470"/>
            <a:ext cx="712569" cy="58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928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</p:sldLayoutIdLst>
  <p:hf sldNum="0" hdr="0" dt="0"/>
  <p:txStyles>
    <p:titleStyle>
      <a:lvl1pPr marL="14288" indent="0" algn="l" defTabSz="914400" rtl="0" eaLnBrk="1" latinLnBrk="0" hangingPunct="1">
        <a:lnSpc>
          <a:spcPct val="90000"/>
        </a:lnSpc>
        <a:spcBef>
          <a:spcPct val="0"/>
        </a:spcBef>
        <a:buNone/>
        <a:tabLst/>
        <a:defRPr sz="25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2075" indent="0" algn="l" defTabSz="9144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Font typeface="Arial" pitchFamily="34" charset="0"/>
        <a:buNone/>
        <a:tabLst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351450" indent="-17145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31450" indent="-17145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Wingdings" pitchFamily="2" charset="2"/>
        <a:buChar char="§"/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11450" indent="-17145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anose="020B0604020202020204" pitchFamily="34" charset="0"/>
        <a:buChar char="•"/>
        <a:defRPr sz="800" kern="1200">
          <a:solidFill>
            <a:schemeClr val="tx1"/>
          </a:solidFill>
          <a:latin typeface="+mn-lt"/>
          <a:ea typeface="+mn-ea"/>
          <a:cs typeface="+mn-cs"/>
        </a:defRPr>
      </a:lvl4pPr>
      <a:lvl5pPr marL="927450" indent="-17145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Wingdings" pitchFamily="2" charset="2"/>
        <a:buChar char="§"/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indent="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0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hub.admiralty.co.uk/portal/apps/sites/#/marine-data-portal/pages/s-100" TargetMode="External"/><Relationship Id="rId7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hyperlink" Target="https://diffusion.shom.fr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3.png"/><Relationship Id="rId11" Type="http://schemas.openxmlformats.org/officeDocument/2006/relationships/image" Target="../media/image18.sv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>
          <a:xfrm>
            <a:off x="243743" y="2283718"/>
            <a:ext cx="8656513" cy="936104"/>
          </a:xfrm>
        </p:spPr>
        <p:txBody>
          <a:bodyPr/>
          <a:lstStyle/>
          <a:p>
            <a:pPr algn="ctr"/>
            <a:r>
              <a:rPr lang="fr-FR" altLang="fr-FR" sz="3200" dirty="0">
                <a:latin typeface="Marianne" panose="02000000000000000000" pitchFamily="50" charset="0"/>
                <a:cs typeface="Open Sans Extrabold" pitchFamily="34" charset="0"/>
              </a:rPr>
              <a:t>S-100 </a:t>
            </a:r>
            <a:r>
              <a:rPr lang="fr-FR" altLang="fr-FR" sz="3200" dirty="0" err="1">
                <a:latin typeface="Marianne" panose="02000000000000000000" pitchFamily="50" charset="0"/>
                <a:cs typeface="Open Sans Extrabold" pitchFamily="34" charset="0"/>
              </a:rPr>
              <a:t>across</a:t>
            </a:r>
            <a:r>
              <a:rPr lang="fr-FR" altLang="fr-FR" sz="3200" dirty="0">
                <a:latin typeface="Marianne" panose="02000000000000000000" pitchFamily="50" charset="0"/>
                <a:cs typeface="Open Sans Extrabold" pitchFamily="34" charset="0"/>
              </a:rPr>
              <a:t> the </a:t>
            </a:r>
            <a:r>
              <a:rPr lang="fr-FR" altLang="fr-FR" sz="3200" dirty="0" err="1">
                <a:latin typeface="Marianne" panose="02000000000000000000" pitchFamily="50" charset="0"/>
                <a:cs typeface="Open Sans Extrabold" pitchFamily="34" charset="0"/>
              </a:rPr>
              <a:t>channel</a:t>
            </a:r>
            <a:endParaRPr lang="fr-FR" altLang="fr-FR" sz="3200" dirty="0">
              <a:latin typeface="Marianne" panose="02000000000000000000" pitchFamily="50" charset="0"/>
              <a:cs typeface="Open Sans Extrabold" pitchFamily="34" charset="0"/>
            </a:endParaRPr>
          </a:p>
          <a:p>
            <a:pPr algn="ctr"/>
            <a:endParaRPr lang="fr-FR" altLang="fr-FR" sz="2800" dirty="0">
              <a:latin typeface="Marianne" panose="02000000000000000000" pitchFamily="50" charset="0"/>
              <a:cs typeface="Open Sans Extrabold" pitchFamily="34" charset="0"/>
            </a:endParaRPr>
          </a:p>
          <a:p>
            <a:pPr algn="ctr"/>
            <a:r>
              <a:rPr lang="fr-FR" altLang="fr-FR" sz="2400" b="0" cap="none" dirty="0">
                <a:latin typeface="Marianne" panose="02000000000000000000" pitchFamily="50" charset="0"/>
                <a:cs typeface="Open Sans Extrabold" pitchFamily="34" charset="0"/>
              </a:rPr>
              <a:t>(Shom – UKHO S-100 ECDIS </a:t>
            </a:r>
            <a:r>
              <a:rPr lang="fr-FR" altLang="fr-FR" sz="2400" b="0" cap="none" dirty="0" err="1">
                <a:latin typeface="Marianne" panose="02000000000000000000" pitchFamily="50" charset="0"/>
                <a:cs typeface="Open Sans Extrabold" pitchFamily="34" charset="0"/>
              </a:rPr>
              <a:t>project</a:t>
            </a:r>
            <a:r>
              <a:rPr lang="fr-FR" altLang="fr-FR" sz="2400" b="0" cap="none" dirty="0">
                <a:latin typeface="Marianne" panose="02000000000000000000" pitchFamily="50" charset="0"/>
                <a:cs typeface="Open Sans Extrabold" pitchFamily="34" charset="0"/>
              </a:rPr>
              <a:t>)</a:t>
            </a:r>
          </a:p>
        </p:txBody>
      </p:sp>
      <p:sp>
        <p:nvSpPr>
          <p:cNvPr id="7" name="AutoShape 4" descr="Pôle Mer Méditerranée - Pôle Mer PA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22E44F2-D4DB-47ED-AE16-4DB63EBCD4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056" y="267494"/>
            <a:ext cx="2672462" cy="1296144"/>
          </a:xfrm>
          <a:prstGeom prst="rect">
            <a:avLst/>
          </a:prstGeom>
        </p:spPr>
      </p:pic>
      <p:sp>
        <p:nvSpPr>
          <p:cNvPr id="8" name="Espace réservé du pied de page 2">
            <a:extLst>
              <a:ext uri="{FF2B5EF4-FFF2-40B4-BE49-F238E27FC236}">
                <a16:creationId xmlns:a16="http://schemas.microsoft.com/office/drawing/2014/main" id="{CB57BE4F-826F-4F6A-BB99-443C9F043234}"/>
              </a:ext>
            </a:extLst>
          </p:cNvPr>
          <p:cNvSpPr txBox="1">
            <a:spLocks/>
          </p:cNvSpPr>
          <p:nvPr/>
        </p:nvSpPr>
        <p:spPr>
          <a:xfrm>
            <a:off x="323528" y="4803998"/>
            <a:ext cx="8496944" cy="215984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b="1" dirty="0"/>
              <a:t>AUSTRALIA S-100WG - 23 March 2023                                                                                                                                            Thomas Mellor (UKHO) - Christian Mouden (Shom)</a:t>
            </a:r>
            <a:endParaRPr lang="fr-FR" sz="800" b="1" dirty="0"/>
          </a:p>
        </p:txBody>
      </p:sp>
    </p:spTree>
    <p:extLst>
      <p:ext uri="{BB962C8B-B14F-4D97-AF65-F5344CB8AC3E}">
        <p14:creationId xmlns:p14="http://schemas.microsoft.com/office/powerpoint/2010/main" val="1924775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8B279612-AD18-4BFF-BA89-130AD76E84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6256" y="195487"/>
            <a:ext cx="742351" cy="36004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3B0F686-D9BD-4429-AFD8-24A756067CE9}"/>
              </a:ext>
            </a:extLst>
          </p:cNvPr>
          <p:cNvSpPr/>
          <p:nvPr/>
        </p:nvSpPr>
        <p:spPr>
          <a:xfrm>
            <a:off x="323528" y="699541"/>
            <a:ext cx="849694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u="sng" dirty="0"/>
              <a:t>Project outputs</a:t>
            </a:r>
          </a:p>
          <a:p>
            <a:pPr marL="342900" indent="-342900">
              <a:buFont typeface="+mj-lt"/>
              <a:buAutoNum type="arabicPeriod" startAt="3"/>
            </a:pPr>
            <a:endParaRPr lang="fr-FR" b="1" u="sng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Project Report (incl. </a:t>
            </a:r>
            <a:r>
              <a:rPr lang="fr-FR" dirty="0" err="1"/>
              <a:t>Press</a:t>
            </a:r>
            <a:r>
              <a:rPr lang="fr-FR" dirty="0"/>
              <a:t> release)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Feedback to the IHO (</a:t>
            </a:r>
            <a:r>
              <a:rPr lang="fr-FR" dirty="0" err="1"/>
              <a:t>potential</a:t>
            </a:r>
            <a:r>
              <a:rPr lang="fr-FR" dirty="0"/>
              <a:t> standard issues)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dirty="0">
              <a:solidFill>
                <a:schemeClr val="bg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Feedback to the IMO and IEC (as a </a:t>
            </a:r>
            <a:r>
              <a:rPr lang="fr-FR" dirty="0" err="1"/>
              <a:t>safety</a:t>
            </a:r>
            <a:r>
              <a:rPr lang="fr-FR" dirty="0"/>
              <a:t> case)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dirty="0">
              <a:solidFill>
                <a:schemeClr val="bg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dirty="0">
              <a:solidFill>
                <a:schemeClr val="bg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19B698A-F4DA-4CA9-A4E5-8AC47EC9C0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2859782"/>
            <a:ext cx="6876256" cy="1768563"/>
          </a:xfrm>
          <a:prstGeom prst="rect">
            <a:avLst/>
          </a:prstGeom>
        </p:spPr>
      </p:pic>
      <p:sp>
        <p:nvSpPr>
          <p:cNvPr id="6" name="Espace réservé du pied de page 2">
            <a:extLst>
              <a:ext uri="{FF2B5EF4-FFF2-40B4-BE49-F238E27FC236}">
                <a16:creationId xmlns:a16="http://schemas.microsoft.com/office/drawing/2014/main" id="{9FF05DDF-8725-4E10-B09B-ADE3D81A1B72}"/>
              </a:ext>
            </a:extLst>
          </p:cNvPr>
          <p:cNvSpPr txBox="1">
            <a:spLocks/>
          </p:cNvSpPr>
          <p:nvPr/>
        </p:nvSpPr>
        <p:spPr>
          <a:xfrm>
            <a:off x="323528" y="4803998"/>
            <a:ext cx="8496944" cy="215984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b="1" dirty="0"/>
              <a:t>Australia S-100 National Stakeholders WG Meeting - 23 March 2023                                                                                            Thomas Mellor (UKHO) - Christian Mouden (Shom)</a:t>
            </a:r>
            <a:endParaRPr lang="fr-FR" sz="800" b="1" dirty="0"/>
          </a:p>
        </p:txBody>
      </p:sp>
    </p:spTree>
    <p:extLst>
      <p:ext uri="{BB962C8B-B14F-4D97-AF65-F5344CB8AC3E}">
        <p14:creationId xmlns:p14="http://schemas.microsoft.com/office/powerpoint/2010/main" val="1084682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8B279612-AD18-4BFF-BA89-130AD76E84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6256" y="195487"/>
            <a:ext cx="742351" cy="36004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3B0F686-D9BD-4429-AFD8-24A756067CE9}"/>
              </a:ext>
            </a:extLst>
          </p:cNvPr>
          <p:cNvSpPr/>
          <p:nvPr/>
        </p:nvSpPr>
        <p:spPr>
          <a:xfrm>
            <a:off x="323528" y="627534"/>
            <a:ext cx="849694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u="sng" dirty="0"/>
              <a:t>Project management</a:t>
            </a:r>
          </a:p>
          <a:p>
            <a:pPr marL="342900" indent="-342900">
              <a:buFont typeface="+mj-lt"/>
              <a:buAutoNum type="arabicPeriod" startAt="3"/>
            </a:pPr>
            <a:endParaRPr lang="fr-FR" b="1" u="sng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Co-lead by UKHO and Shom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MS Teams </a:t>
            </a:r>
            <a:r>
              <a:rPr lang="fr-FR" dirty="0" err="1"/>
              <a:t>website</a:t>
            </a:r>
            <a:r>
              <a:rPr lang="fr-FR" dirty="0"/>
              <a:t> to </a:t>
            </a:r>
            <a:r>
              <a:rPr lang="fr-FR" dirty="0" err="1"/>
              <a:t>share</a:t>
            </a:r>
            <a:r>
              <a:rPr lang="fr-FR" dirty="0"/>
              <a:t> the documents, data, etc.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 err="1"/>
              <a:t>Monthly</a:t>
            </a:r>
            <a:r>
              <a:rPr lang="fr-FR" dirty="0"/>
              <a:t> meetings (data providers, OEMS)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5" name="Espace réservé du pied de page 2">
            <a:extLst>
              <a:ext uri="{FF2B5EF4-FFF2-40B4-BE49-F238E27FC236}">
                <a16:creationId xmlns:a16="http://schemas.microsoft.com/office/drawing/2014/main" id="{18027C83-FDF0-455D-ADBD-17119675F762}"/>
              </a:ext>
            </a:extLst>
          </p:cNvPr>
          <p:cNvSpPr txBox="1">
            <a:spLocks/>
          </p:cNvSpPr>
          <p:nvPr/>
        </p:nvSpPr>
        <p:spPr>
          <a:xfrm>
            <a:off x="323528" y="4803998"/>
            <a:ext cx="8496944" cy="215984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b="1" dirty="0"/>
              <a:t>Australia S-100 National Stakeholders WG Meeting - 23 March 2023                                                                                            Thomas Mellor (UKHO) - Christian Mouden (Shom)</a:t>
            </a:r>
            <a:endParaRPr lang="fr-FR" sz="800" b="1" dirty="0"/>
          </a:p>
        </p:txBody>
      </p:sp>
    </p:spTree>
    <p:extLst>
      <p:ext uri="{BB962C8B-B14F-4D97-AF65-F5344CB8AC3E}">
        <p14:creationId xmlns:p14="http://schemas.microsoft.com/office/powerpoint/2010/main" val="3501473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8B279612-AD18-4BFF-BA89-130AD76E84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6256" y="195487"/>
            <a:ext cx="742351" cy="36004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3B0F686-D9BD-4429-AFD8-24A756067CE9}"/>
              </a:ext>
            </a:extLst>
          </p:cNvPr>
          <p:cNvSpPr/>
          <p:nvPr/>
        </p:nvSpPr>
        <p:spPr>
          <a:xfrm>
            <a:off x="323528" y="627534"/>
            <a:ext cx="849694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u="sng" dirty="0"/>
              <a:t>Project challenges</a:t>
            </a:r>
          </a:p>
          <a:p>
            <a:pPr marL="342900" indent="-342900">
              <a:buFont typeface="+mj-lt"/>
              <a:buAutoNum type="arabicPeriod" startAt="3"/>
            </a:pPr>
            <a:endParaRPr lang="fr-FR" b="1" u="sng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The </a:t>
            </a:r>
            <a:r>
              <a:rPr lang="fr-FR" dirty="0" err="1"/>
              <a:t>project</a:t>
            </a:r>
            <a:r>
              <a:rPr lang="fr-FR" dirty="0"/>
              <a:t> scope has </a:t>
            </a:r>
            <a:r>
              <a:rPr lang="fr-FR" dirty="0" err="1"/>
              <a:t>evolved</a:t>
            </a:r>
            <a:r>
              <a:rPr lang="fr-FR" dirty="0"/>
              <a:t> </a:t>
            </a:r>
            <a:r>
              <a:rPr lang="fr-FR" dirty="0" err="1"/>
              <a:t>since</a:t>
            </a:r>
            <a:r>
              <a:rPr lang="fr-FR" dirty="0"/>
              <a:t> the first contacts (Oct. 2020)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 err="1"/>
              <a:t>Various</a:t>
            </a:r>
            <a:r>
              <a:rPr lang="fr-FR" dirty="0"/>
              <a:t> </a:t>
            </a:r>
            <a:r>
              <a:rPr lang="fr-FR" dirty="0" err="1"/>
              <a:t>dependancies</a:t>
            </a:r>
            <a:r>
              <a:rPr lang="fr-FR" dirty="0"/>
              <a:t> (</a:t>
            </a:r>
            <a:r>
              <a:rPr lang="fr-FR" dirty="0" err="1"/>
              <a:t>reason</a:t>
            </a:r>
            <a:r>
              <a:rPr lang="fr-FR" dirty="0"/>
              <a:t> for a flexible timeline):</a:t>
            </a:r>
          </a:p>
          <a:p>
            <a:pPr marL="1257300" lvl="2" indent="-342900">
              <a:buFont typeface="Wingdings" panose="05000000000000000000" pitchFamily="2" charset="2"/>
              <a:buChar char="ü"/>
            </a:pPr>
            <a:r>
              <a:rPr lang="fr-FR" i="1" dirty="0"/>
              <a:t>Standard </a:t>
            </a:r>
            <a:r>
              <a:rPr lang="fr-FR" i="1" dirty="0" err="1"/>
              <a:t>stability</a:t>
            </a:r>
            <a:r>
              <a:rPr lang="fr-FR" i="1" dirty="0"/>
              <a:t> (versions in line </a:t>
            </a:r>
            <a:r>
              <a:rPr lang="fr-FR" i="1" dirty="0" err="1"/>
              <a:t>with</a:t>
            </a:r>
            <a:r>
              <a:rPr lang="fr-FR" i="1" dirty="0"/>
              <a:t> S-100 5.0.0);</a:t>
            </a:r>
          </a:p>
          <a:p>
            <a:pPr marL="1257300" lvl="2" indent="-342900">
              <a:buFont typeface="Wingdings" panose="05000000000000000000" pitchFamily="2" charset="2"/>
              <a:buChar char="ü"/>
            </a:pPr>
            <a:r>
              <a:rPr lang="fr-FR" i="1" dirty="0"/>
              <a:t>Production </a:t>
            </a:r>
            <a:r>
              <a:rPr lang="fr-FR" i="1" dirty="0" err="1"/>
              <a:t>tools</a:t>
            </a:r>
            <a:r>
              <a:rPr lang="fr-FR" i="1" dirty="0"/>
              <a:t> </a:t>
            </a:r>
            <a:r>
              <a:rPr lang="fr-FR" i="1" dirty="0" err="1"/>
              <a:t>availability</a:t>
            </a:r>
            <a:r>
              <a:rPr lang="fr-FR" i="1" dirty="0"/>
              <a:t> (</a:t>
            </a:r>
            <a:r>
              <a:rPr lang="fr-FR" i="1" dirty="0" err="1"/>
              <a:t>critical</a:t>
            </a:r>
            <a:r>
              <a:rPr lang="fr-FR" i="1" dirty="0"/>
              <a:t> for data production);</a:t>
            </a:r>
          </a:p>
          <a:p>
            <a:pPr marL="1257300" lvl="2" indent="-342900">
              <a:buFont typeface="Wingdings" panose="05000000000000000000" pitchFamily="2" charset="2"/>
              <a:buChar char="ü"/>
            </a:pPr>
            <a:r>
              <a:rPr lang="fr-FR" i="1" dirty="0" err="1"/>
              <a:t>OEMs</a:t>
            </a:r>
            <a:r>
              <a:rPr lang="fr-FR" i="1" dirty="0"/>
              <a:t> system </a:t>
            </a:r>
            <a:r>
              <a:rPr lang="fr-FR" i="1" dirty="0" err="1"/>
              <a:t>maturity</a:t>
            </a:r>
            <a:r>
              <a:rPr lang="fr-FR" i="1" dirty="0"/>
              <a:t>; </a:t>
            </a:r>
          </a:p>
          <a:p>
            <a:endParaRPr lang="fr-FR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Areas of data (</a:t>
            </a:r>
            <a:r>
              <a:rPr lang="fr-FR" dirty="0" err="1"/>
              <a:t>except</a:t>
            </a:r>
            <a:r>
              <a:rPr lang="fr-FR" dirty="0"/>
              <a:t> S-101) production to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defined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the local </a:t>
            </a:r>
            <a:r>
              <a:rPr lang="fr-FR" dirty="0" err="1"/>
              <a:t>authorities</a:t>
            </a:r>
            <a:r>
              <a:rPr lang="fr-FR" dirty="0"/>
              <a:t>, pilots, etc. (no </a:t>
            </a:r>
            <a:r>
              <a:rPr lang="fr-FR" dirty="0" err="1"/>
              <a:t>need</a:t>
            </a:r>
            <a:r>
              <a:rPr lang="fr-FR" dirty="0"/>
              <a:t> for S-102, S-104, S-111 « </a:t>
            </a:r>
            <a:r>
              <a:rPr lang="fr-FR" dirty="0" err="1"/>
              <a:t>everywhere</a:t>
            </a:r>
            <a:r>
              <a:rPr lang="fr-FR" dirty="0"/>
              <a:t> »).</a:t>
            </a:r>
          </a:p>
        </p:txBody>
      </p:sp>
      <p:sp>
        <p:nvSpPr>
          <p:cNvPr id="5" name="Espace réservé du pied de page 2">
            <a:extLst>
              <a:ext uri="{FF2B5EF4-FFF2-40B4-BE49-F238E27FC236}">
                <a16:creationId xmlns:a16="http://schemas.microsoft.com/office/drawing/2014/main" id="{18027C83-FDF0-455D-ADBD-17119675F762}"/>
              </a:ext>
            </a:extLst>
          </p:cNvPr>
          <p:cNvSpPr txBox="1">
            <a:spLocks/>
          </p:cNvSpPr>
          <p:nvPr/>
        </p:nvSpPr>
        <p:spPr>
          <a:xfrm>
            <a:off x="323528" y="4803998"/>
            <a:ext cx="8496944" cy="215984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b="1" dirty="0"/>
              <a:t>Australia S-100 National Stakeholders WG Meeting - 23 March 2023                                                                                            Thomas Mellor (UKHO) - Christian Mouden (Shom)</a:t>
            </a:r>
            <a:endParaRPr lang="fr-FR" sz="800" b="1" dirty="0"/>
          </a:p>
        </p:txBody>
      </p:sp>
    </p:spTree>
    <p:extLst>
      <p:ext uri="{BB962C8B-B14F-4D97-AF65-F5344CB8AC3E}">
        <p14:creationId xmlns:p14="http://schemas.microsoft.com/office/powerpoint/2010/main" val="3805432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8B279612-AD18-4BFF-BA89-130AD76E84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6256" y="195487"/>
            <a:ext cx="742351" cy="36004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5A3D9C14-5C0D-427C-BA03-9F7A3DD4084D}"/>
              </a:ext>
            </a:extLst>
          </p:cNvPr>
          <p:cNvSpPr txBox="1"/>
          <p:nvPr/>
        </p:nvSpPr>
        <p:spPr>
          <a:xfrm>
            <a:off x="2987824" y="1635646"/>
            <a:ext cx="31683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/>
              <a:t>THANK YOU!</a:t>
            </a:r>
          </a:p>
          <a:p>
            <a:pPr algn="ctr"/>
            <a:endParaRPr lang="fr-FR" sz="3600" b="1" dirty="0"/>
          </a:p>
          <a:p>
            <a:pPr algn="ctr"/>
            <a:r>
              <a:rPr lang="fr-FR" sz="3600" b="1" dirty="0"/>
              <a:t>MERCI !</a:t>
            </a:r>
          </a:p>
        </p:txBody>
      </p:sp>
    </p:spTree>
    <p:extLst>
      <p:ext uri="{BB962C8B-B14F-4D97-AF65-F5344CB8AC3E}">
        <p14:creationId xmlns:p14="http://schemas.microsoft.com/office/powerpoint/2010/main" val="1824759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8B279612-AD18-4BFF-BA89-130AD76E84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6256" y="195487"/>
            <a:ext cx="742351" cy="36004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3B0F686-D9BD-4429-AFD8-24A756067CE9}"/>
              </a:ext>
            </a:extLst>
          </p:cNvPr>
          <p:cNvSpPr/>
          <p:nvPr/>
        </p:nvSpPr>
        <p:spPr>
          <a:xfrm>
            <a:off x="323528" y="699541"/>
            <a:ext cx="576064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u="sng" dirty="0"/>
              <a:t>Project </a:t>
            </a:r>
            <a:r>
              <a:rPr lang="fr-FR" b="1" u="sng" dirty="0" err="1"/>
              <a:t>overview</a:t>
            </a:r>
            <a:endParaRPr lang="fr-FR" b="1" u="sng" dirty="0"/>
          </a:p>
          <a:p>
            <a:pPr marL="342900" indent="-342900">
              <a:buFont typeface="+mj-lt"/>
              <a:buAutoNum type="arabicPeriod"/>
            </a:pPr>
            <a:endParaRPr lang="fr-FR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/>
              <a:t>Test of S-100 ECDIS </a:t>
            </a:r>
            <a:r>
              <a:rPr lang="fr-FR" dirty="0" err="1"/>
              <a:t>systems</a:t>
            </a:r>
            <a:r>
              <a:rPr lang="fr-FR" dirty="0"/>
              <a:t> (</a:t>
            </a:r>
            <a:r>
              <a:rPr lang="fr-FR" dirty="0" err="1"/>
              <a:t>including</a:t>
            </a:r>
            <a:r>
              <a:rPr lang="fr-FR" dirty="0"/>
              <a:t> Dual Fuel mode) on a route </a:t>
            </a:r>
            <a:r>
              <a:rPr lang="fr-FR" dirty="0" err="1"/>
              <a:t>between</a:t>
            </a:r>
            <a:r>
              <a:rPr lang="fr-FR" dirty="0"/>
              <a:t> Southampton and Saint-Malo.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/>
              <a:t>The UKHO and Shom </a:t>
            </a:r>
            <a:r>
              <a:rPr lang="fr-FR" dirty="0" err="1"/>
              <a:t>will</a:t>
            </a:r>
            <a:r>
              <a:rPr lang="fr-FR" dirty="0"/>
              <a:t> </a:t>
            </a:r>
            <a:r>
              <a:rPr lang="fr-FR" dirty="0" err="1"/>
              <a:t>produce</a:t>
            </a:r>
            <a:r>
              <a:rPr lang="fr-FR" dirty="0"/>
              <a:t> a range of S-100 </a:t>
            </a:r>
            <a:r>
              <a:rPr lang="fr-FR" dirty="0" err="1"/>
              <a:t>datasets</a:t>
            </a:r>
            <a:r>
              <a:rPr lang="fr-FR" dirty="0"/>
              <a:t>, </a:t>
            </a:r>
            <a:r>
              <a:rPr lang="fr-FR" dirty="0" err="1"/>
              <a:t>which</a:t>
            </a:r>
            <a:r>
              <a:rPr lang="fr-FR" dirty="0"/>
              <a:t> </a:t>
            </a:r>
            <a:r>
              <a:rPr lang="fr-FR" dirty="0" err="1"/>
              <a:t>will</a:t>
            </a:r>
            <a:r>
              <a:rPr lang="fr-FR" dirty="0"/>
              <a:t>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trialled</a:t>
            </a:r>
            <a:r>
              <a:rPr lang="fr-FR" dirty="0"/>
              <a:t> in S-100 capable navigation </a:t>
            </a:r>
            <a:r>
              <a:rPr lang="fr-FR" dirty="0" err="1"/>
              <a:t>systems</a:t>
            </a:r>
            <a:r>
              <a:rPr lang="fr-FR" dirty="0"/>
              <a:t>.</a:t>
            </a:r>
          </a:p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9B0C87C-706C-4207-BB12-2C6242B5F9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627534"/>
            <a:ext cx="2570585" cy="4035441"/>
          </a:xfrm>
          <a:prstGeom prst="rect">
            <a:avLst/>
          </a:prstGeom>
        </p:spPr>
      </p:pic>
      <p:sp>
        <p:nvSpPr>
          <p:cNvPr id="5" name="Espace réservé du pied de page 2">
            <a:extLst>
              <a:ext uri="{FF2B5EF4-FFF2-40B4-BE49-F238E27FC236}">
                <a16:creationId xmlns:a16="http://schemas.microsoft.com/office/drawing/2014/main" id="{4AC1AA21-D2FD-493F-935C-3D2C4A363FA0}"/>
              </a:ext>
            </a:extLst>
          </p:cNvPr>
          <p:cNvSpPr txBox="1">
            <a:spLocks/>
          </p:cNvSpPr>
          <p:nvPr/>
        </p:nvSpPr>
        <p:spPr>
          <a:xfrm>
            <a:off x="323528" y="4803998"/>
            <a:ext cx="8496944" cy="215984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b="1" dirty="0"/>
              <a:t>Australia S-100 National Stakeholders WG Meeting - 23 March 2023                                                                                            Thomas Mellor (UKHO) - Christian Mouden (Shom)</a:t>
            </a:r>
            <a:endParaRPr lang="fr-FR" sz="800" b="1" dirty="0"/>
          </a:p>
        </p:txBody>
      </p:sp>
    </p:spTree>
    <p:extLst>
      <p:ext uri="{BB962C8B-B14F-4D97-AF65-F5344CB8AC3E}">
        <p14:creationId xmlns:p14="http://schemas.microsoft.com/office/powerpoint/2010/main" val="2173159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8B279612-AD18-4BFF-BA89-130AD76E84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6256" y="195487"/>
            <a:ext cx="742351" cy="36004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3B0F686-D9BD-4429-AFD8-24A756067CE9}"/>
              </a:ext>
            </a:extLst>
          </p:cNvPr>
          <p:cNvSpPr/>
          <p:nvPr/>
        </p:nvSpPr>
        <p:spPr>
          <a:xfrm>
            <a:off x="287524" y="411510"/>
            <a:ext cx="867696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u="sng" dirty="0"/>
              <a:t>Project objectives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dirty="0"/>
          </a:p>
          <a:p>
            <a:r>
              <a:rPr lang="fr-FR" u="sng" dirty="0">
                <a:solidFill>
                  <a:schemeClr val="bg2"/>
                </a:solidFill>
              </a:rPr>
              <a:t>General objective</a:t>
            </a:r>
            <a:r>
              <a:rPr lang="fr-FR" dirty="0">
                <a:solidFill>
                  <a:schemeClr val="bg2"/>
                </a:solidFill>
              </a:rPr>
              <a:t>: </a:t>
            </a:r>
            <a:r>
              <a:rPr lang="fr-FR" dirty="0" err="1">
                <a:solidFill>
                  <a:schemeClr val="bg2"/>
                </a:solidFill>
              </a:rPr>
              <a:t>Provide</a:t>
            </a:r>
            <a:r>
              <a:rPr lang="fr-FR" dirty="0">
                <a:solidFill>
                  <a:schemeClr val="bg2"/>
                </a:solidFill>
              </a:rPr>
              <a:t> </a:t>
            </a:r>
            <a:r>
              <a:rPr lang="fr-FR" dirty="0" err="1">
                <a:solidFill>
                  <a:schemeClr val="bg2"/>
                </a:solidFill>
              </a:rPr>
              <a:t>evidence</a:t>
            </a:r>
            <a:r>
              <a:rPr lang="fr-FR" dirty="0">
                <a:solidFill>
                  <a:schemeClr val="bg2"/>
                </a:solidFill>
              </a:rPr>
              <a:t> </a:t>
            </a:r>
            <a:r>
              <a:rPr lang="fr-FR" dirty="0" err="1">
                <a:solidFill>
                  <a:schemeClr val="bg2"/>
                </a:solidFill>
              </a:rPr>
              <a:t>that</a:t>
            </a:r>
            <a:r>
              <a:rPr lang="fr-FR" dirty="0">
                <a:solidFill>
                  <a:schemeClr val="bg2"/>
                </a:solidFill>
              </a:rPr>
              <a:t> S-100 ECDIS </a:t>
            </a:r>
            <a:r>
              <a:rPr lang="fr-FR" dirty="0" err="1">
                <a:solidFill>
                  <a:schemeClr val="bg2"/>
                </a:solidFill>
              </a:rPr>
              <a:t>does</a:t>
            </a:r>
            <a:r>
              <a:rPr lang="fr-FR" dirty="0">
                <a:solidFill>
                  <a:schemeClr val="bg2"/>
                </a:solidFill>
              </a:rPr>
              <a:t> not </a:t>
            </a:r>
            <a:r>
              <a:rPr lang="fr-FR" dirty="0" err="1">
                <a:solidFill>
                  <a:schemeClr val="bg2"/>
                </a:solidFill>
              </a:rPr>
              <a:t>effect</a:t>
            </a:r>
            <a:r>
              <a:rPr lang="fr-FR" dirty="0">
                <a:solidFill>
                  <a:schemeClr val="bg2"/>
                </a:solidFill>
              </a:rPr>
              <a:t> </a:t>
            </a:r>
            <a:r>
              <a:rPr lang="fr-FR" dirty="0" err="1">
                <a:solidFill>
                  <a:schemeClr val="bg2"/>
                </a:solidFill>
              </a:rPr>
              <a:t>navigational</a:t>
            </a:r>
            <a:r>
              <a:rPr lang="fr-FR" dirty="0">
                <a:solidFill>
                  <a:schemeClr val="bg2"/>
                </a:solidFill>
              </a:rPr>
              <a:t> </a:t>
            </a:r>
            <a:r>
              <a:rPr lang="fr-FR" dirty="0" err="1">
                <a:solidFill>
                  <a:schemeClr val="bg2"/>
                </a:solidFill>
              </a:rPr>
              <a:t>safety</a:t>
            </a:r>
            <a:endParaRPr lang="fr-FR" dirty="0">
              <a:solidFill>
                <a:schemeClr val="bg2"/>
              </a:solidFill>
            </a:endParaRPr>
          </a:p>
          <a:p>
            <a:endParaRPr lang="fr-FR" dirty="0">
              <a:solidFill>
                <a:schemeClr val="bg2"/>
              </a:solidFill>
            </a:endParaRPr>
          </a:p>
          <a:p>
            <a:r>
              <a:rPr lang="fr-FR" u="sng" dirty="0" err="1"/>
              <a:t>Individual</a:t>
            </a:r>
            <a:r>
              <a:rPr lang="fr-FR" u="sng" dirty="0"/>
              <a:t> goals</a:t>
            </a:r>
            <a:r>
              <a:rPr lang="fr-FR" dirty="0"/>
              <a:t>: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fr-FR" dirty="0"/>
              <a:t>Tests UKHO and Shom S-1XX </a:t>
            </a:r>
            <a:r>
              <a:rPr lang="fr-FR" dirty="0" err="1"/>
              <a:t>product</a:t>
            </a:r>
            <a:r>
              <a:rPr lang="fr-FR" dirty="0"/>
              <a:t> </a:t>
            </a:r>
            <a:r>
              <a:rPr lang="fr-FR" dirty="0" err="1"/>
              <a:t>processes</a:t>
            </a:r>
            <a:r>
              <a:rPr lang="fr-FR" dirty="0"/>
              <a:t> (</a:t>
            </a:r>
            <a:r>
              <a:rPr lang="fr-FR" dirty="0" err="1"/>
              <a:t>including</a:t>
            </a:r>
            <a:r>
              <a:rPr lang="fr-FR" dirty="0"/>
              <a:t> S-57      S-101 conversions and dual fuel production);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fr-FR" dirty="0"/>
              <a:t>Test ECDIS Dual-fuel mode (S-57 + S-101 </a:t>
            </a:r>
            <a:r>
              <a:rPr lang="fr-FR" dirty="0" err="1"/>
              <a:t>ENCs</a:t>
            </a:r>
            <a:r>
              <a:rPr lang="fr-FR" dirty="0"/>
              <a:t>);</a:t>
            </a:r>
            <a:r>
              <a:rPr lang="fr-FR" dirty="0">
                <a:solidFill>
                  <a:schemeClr val="bg2"/>
                </a:solidFill>
              </a:rPr>
              <a:t> </a:t>
            </a:r>
            <a:endParaRPr lang="fr-FR" dirty="0"/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fr-FR" dirty="0"/>
              <a:t>Test S-100 </a:t>
            </a:r>
            <a:r>
              <a:rPr lang="fr-FR" dirty="0" err="1"/>
              <a:t>product</a:t>
            </a:r>
            <a:r>
              <a:rPr lang="fr-FR" dirty="0"/>
              <a:t> transmission </a:t>
            </a:r>
            <a:r>
              <a:rPr lang="fr-FR" dirty="0" err="1"/>
              <a:t>from</a:t>
            </a:r>
            <a:r>
              <a:rPr lang="fr-FR" dirty="0"/>
              <a:t> the </a:t>
            </a:r>
            <a:r>
              <a:rPr lang="fr-FR" dirty="0" err="1"/>
              <a:t>producer</a:t>
            </a:r>
            <a:r>
              <a:rPr lang="fr-FR" dirty="0"/>
              <a:t> to the mariner (incl. S-100 </a:t>
            </a:r>
            <a:r>
              <a:rPr lang="fr-FR" dirty="0" err="1"/>
              <a:t>cybersecurity</a:t>
            </a:r>
            <a:r>
              <a:rPr lang="fr-FR" dirty="0"/>
              <a:t>);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fr-FR" dirty="0"/>
              <a:t>Test S-101 </a:t>
            </a:r>
            <a:r>
              <a:rPr lang="fr-FR" dirty="0" err="1"/>
              <a:t>loading</a:t>
            </a:r>
            <a:r>
              <a:rPr lang="fr-FR" dirty="0"/>
              <a:t> </a:t>
            </a:r>
            <a:r>
              <a:rPr lang="fr-FR" dirty="0" err="1"/>
              <a:t>strategy</a:t>
            </a:r>
            <a:r>
              <a:rPr lang="fr-FR" dirty="0"/>
              <a:t> for </a:t>
            </a:r>
            <a:r>
              <a:rPr lang="fr-FR" dirty="0" err="1"/>
              <a:t>ENCs</a:t>
            </a:r>
            <a:r>
              <a:rPr lang="fr-FR" dirty="0"/>
              <a:t> (and </a:t>
            </a:r>
            <a:r>
              <a:rPr lang="fr-FR" dirty="0" err="1"/>
              <a:t>evaluate</a:t>
            </a:r>
            <a:r>
              <a:rPr lang="fr-FR" dirty="0"/>
              <a:t> the display);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fr-FR" dirty="0"/>
              <a:t>Test S-1XX data </a:t>
            </a:r>
            <a:r>
              <a:rPr lang="fr-FR" dirty="0" err="1"/>
              <a:t>visualization</a:t>
            </a:r>
            <a:r>
              <a:rPr lang="fr-FR" dirty="0"/>
              <a:t> on the S-100 </a:t>
            </a:r>
            <a:r>
              <a:rPr lang="fr-FR" dirty="0" err="1"/>
              <a:t>systems</a:t>
            </a:r>
            <a:r>
              <a:rPr lang="fr-FR" dirty="0"/>
              <a:t>;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fr-FR" dirty="0"/>
              <a:t>Test S-98 </a:t>
            </a:r>
            <a:r>
              <a:rPr lang="fr-FR" dirty="0" err="1"/>
              <a:t>interoperability</a:t>
            </a:r>
            <a:r>
              <a:rPr lang="fr-FR" dirty="0"/>
              <a:t> (TBC).</a:t>
            </a:r>
          </a:p>
        </p:txBody>
      </p:sp>
      <p:sp>
        <p:nvSpPr>
          <p:cNvPr id="6" name="Espace réservé du pied de page 2">
            <a:extLst>
              <a:ext uri="{FF2B5EF4-FFF2-40B4-BE49-F238E27FC236}">
                <a16:creationId xmlns:a16="http://schemas.microsoft.com/office/drawing/2014/main" id="{9D99C4CE-6576-4006-96EE-A01F05CE9BBE}"/>
              </a:ext>
            </a:extLst>
          </p:cNvPr>
          <p:cNvSpPr txBox="1">
            <a:spLocks/>
          </p:cNvSpPr>
          <p:nvPr/>
        </p:nvSpPr>
        <p:spPr>
          <a:xfrm>
            <a:off x="323528" y="4803998"/>
            <a:ext cx="8496944" cy="215984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b="1" dirty="0"/>
              <a:t>Australia S-100 National Stakeholders WG Meeting - 23 March 2023                                                                                            Thomas Mellor (UKHO) - Christian Mouden (Shom)</a:t>
            </a:r>
            <a:endParaRPr lang="fr-FR" sz="800" b="1" dirty="0"/>
          </a:p>
        </p:txBody>
      </p:sp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id="{38434CC9-FB9B-4AA7-9548-2E117E46F1AD}"/>
              </a:ext>
            </a:extLst>
          </p:cNvPr>
          <p:cNvCxnSpPr/>
          <p:nvPr/>
        </p:nvCxnSpPr>
        <p:spPr>
          <a:xfrm>
            <a:off x="7812360" y="2258169"/>
            <a:ext cx="288032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5617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8B279612-AD18-4BFF-BA89-130AD76E84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6256" y="195487"/>
            <a:ext cx="742351" cy="36004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3B0F686-D9BD-4429-AFD8-24A756067CE9}"/>
              </a:ext>
            </a:extLst>
          </p:cNvPr>
          <p:cNvSpPr/>
          <p:nvPr/>
        </p:nvSpPr>
        <p:spPr>
          <a:xfrm>
            <a:off x="323528" y="699541"/>
            <a:ext cx="5345369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FR" b="1" u="sng" dirty="0"/>
              <a:t>The S-1XX </a:t>
            </a:r>
            <a:r>
              <a:rPr lang="fr-FR" b="1" u="sng" dirty="0" err="1"/>
              <a:t>products</a:t>
            </a:r>
            <a:r>
              <a:rPr lang="fr-FR" b="1" u="sng" dirty="0"/>
              <a:t> for the </a:t>
            </a:r>
            <a:r>
              <a:rPr lang="fr-FR" b="1" u="sng" dirty="0" err="1"/>
              <a:t>project</a:t>
            </a:r>
            <a:endParaRPr lang="fr-FR" dirty="0"/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dirty="0" err="1"/>
              <a:t>ENCs</a:t>
            </a:r>
            <a:r>
              <a:rPr lang="fr-FR" dirty="0"/>
              <a:t>: S-57 and S-101 (</a:t>
            </a:r>
            <a:r>
              <a:rPr lang="fr-FR" dirty="0" err="1"/>
              <a:t>ed</a:t>
            </a:r>
            <a:r>
              <a:rPr lang="fr-FR" dirty="0"/>
              <a:t>. 1.1.0);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dirty="0"/>
              <a:t>S-102 (</a:t>
            </a:r>
            <a:r>
              <a:rPr lang="fr-FR" dirty="0" err="1"/>
              <a:t>Bathymetric</a:t>
            </a:r>
            <a:r>
              <a:rPr lang="fr-FR" dirty="0"/>
              <a:t> surface – </a:t>
            </a:r>
            <a:r>
              <a:rPr lang="fr-FR" dirty="0" err="1"/>
              <a:t>ed</a:t>
            </a:r>
            <a:r>
              <a:rPr lang="fr-FR" dirty="0"/>
              <a:t>. 2.2.0);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dirty="0"/>
              <a:t>S-104 (Water </a:t>
            </a:r>
            <a:r>
              <a:rPr lang="fr-FR" dirty="0" err="1"/>
              <a:t>levels</a:t>
            </a:r>
            <a:r>
              <a:rPr lang="fr-FR" dirty="0"/>
              <a:t> – </a:t>
            </a:r>
            <a:r>
              <a:rPr lang="fr-FR" dirty="0" err="1"/>
              <a:t>ed</a:t>
            </a:r>
            <a:r>
              <a:rPr lang="fr-FR" dirty="0"/>
              <a:t>. 1.1.0);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dirty="0"/>
              <a:t>S-111 (Surface </a:t>
            </a:r>
            <a:r>
              <a:rPr lang="fr-FR" dirty="0" err="1"/>
              <a:t>currents</a:t>
            </a:r>
            <a:r>
              <a:rPr lang="fr-FR" dirty="0"/>
              <a:t> – </a:t>
            </a:r>
            <a:r>
              <a:rPr lang="fr-FR" dirty="0" err="1"/>
              <a:t>ed</a:t>
            </a:r>
            <a:r>
              <a:rPr lang="fr-FR" dirty="0"/>
              <a:t>. 1.2.0);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bg2"/>
                </a:solidFill>
              </a:rPr>
              <a:t>All </a:t>
            </a:r>
            <a:r>
              <a:rPr lang="fr-FR" dirty="0" err="1">
                <a:solidFill>
                  <a:schemeClr val="bg2"/>
                </a:solidFill>
              </a:rPr>
              <a:t>products</a:t>
            </a:r>
            <a:r>
              <a:rPr lang="fr-FR" dirty="0">
                <a:solidFill>
                  <a:schemeClr val="bg2"/>
                </a:solidFill>
              </a:rPr>
              <a:t> </a:t>
            </a:r>
            <a:r>
              <a:rPr lang="fr-FR" dirty="0" err="1">
                <a:solidFill>
                  <a:schemeClr val="bg2"/>
                </a:solidFill>
              </a:rPr>
              <a:t>will</a:t>
            </a:r>
            <a:r>
              <a:rPr lang="fr-FR" dirty="0">
                <a:solidFill>
                  <a:schemeClr val="bg2"/>
                </a:solidFill>
              </a:rPr>
              <a:t> </a:t>
            </a:r>
            <a:r>
              <a:rPr lang="fr-FR" dirty="0" err="1">
                <a:solidFill>
                  <a:schemeClr val="bg2"/>
                </a:solidFill>
              </a:rPr>
              <a:t>be</a:t>
            </a:r>
            <a:r>
              <a:rPr lang="fr-FR" dirty="0">
                <a:solidFill>
                  <a:schemeClr val="bg2"/>
                </a:solidFill>
              </a:rPr>
              <a:t> in line </a:t>
            </a:r>
            <a:r>
              <a:rPr lang="fr-FR" dirty="0" err="1">
                <a:solidFill>
                  <a:schemeClr val="bg2"/>
                </a:solidFill>
              </a:rPr>
              <a:t>with</a:t>
            </a:r>
            <a:r>
              <a:rPr lang="fr-FR" dirty="0">
                <a:solidFill>
                  <a:schemeClr val="bg2"/>
                </a:solidFill>
              </a:rPr>
              <a:t> S-100 Edition 5.0.0.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fr-FR" dirty="0">
              <a:solidFill>
                <a:schemeClr val="bg2"/>
              </a:solidFill>
            </a:endParaRPr>
          </a:p>
          <a:p>
            <a:r>
              <a:rPr lang="fr-FR" sz="1400" dirty="0"/>
              <a:t>Test data </a:t>
            </a:r>
            <a:r>
              <a:rPr lang="fr-FR" sz="1400" dirty="0" err="1"/>
              <a:t>available</a:t>
            </a:r>
            <a:r>
              <a:rPr lang="fr-FR" sz="1400" dirty="0"/>
              <a:t> on: </a:t>
            </a:r>
            <a:r>
              <a:rPr lang="fr-FR" sz="1400" i="1" dirty="0">
                <a:solidFill>
                  <a:srgbClr val="0000E6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https://datahub.admiralty.co.uk/portal/apps/sites/#/marine-data-portal/pages/s-100</a:t>
            </a:r>
            <a:endParaRPr lang="fr-FR" sz="1400" i="1" dirty="0">
              <a:solidFill>
                <a:srgbClr val="0000E6"/>
              </a:solidFill>
            </a:endParaRPr>
          </a:p>
          <a:p>
            <a:endParaRPr lang="fr-FR" sz="1400" dirty="0"/>
          </a:p>
          <a:p>
            <a:r>
              <a:rPr lang="fr-FR" sz="1400" i="1" dirty="0">
                <a:solidFill>
                  <a:srgbClr val="0000E6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https://diffusion.shom.fr/</a:t>
            </a:r>
            <a:endParaRPr lang="fr-FR" sz="1400" i="1" dirty="0">
              <a:solidFill>
                <a:srgbClr val="0000E6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dirty="0">
              <a:solidFill>
                <a:schemeClr val="bg2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5" name="Espace réservé du pied de page 2">
            <a:extLst>
              <a:ext uri="{FF2B5EF4-FFF2-40B4-BE49-F238E27FC236}">
                <a16:creationId xmlns:a16="http://schemas.microsoft.com/office/drawing/2014/main" id="{3C0154A1-55CC-41A0-ABE1-5470FCF5EE3A}"/>
              </a:ext>
            </a:extLst>
          </p:cNvPr>
          <p:cNvSpPr txBox="1">
            <a:spLocks/>
          </p:cNvSpPr>
          <p:nvPr/>
        </p:nvSpPr>
        <p:spPr>
          <a:xfrm>
            <a:off x="323528" y="4803998"/>
            <a:ext cx="8496944" cy="215984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b="1" dirty="0"/>
              <a:t>Australia S-100 National Stakeholders WG Meeting - 23 March 2023                                                                                            Thomas Mellor (UKHO) - Christian Mouden (Shom)</a:t>
            </a:r>
            <a:endParaRPr lang="fr-FR" sz="800" b="1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8901B430-550B-488D-B473-38FA376C4A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0819" y="564200"/>
            <a:ext cx="2756322" cy="210228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66855472-4A42-4742-8E0B-7BB455F7AA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64288" y="2355726"/>
            <a:ext cx="1877622" cy="17223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6F732F18-B4B4-4E15-BDA1-713F8638BD9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24128" y="2788397"/>
            <a:ext cx="1708837" cy="1867613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3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92876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680FCB78-C69D-4A76-8550-76903761DF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4154" y="915566"/>
            <a:ext cx="5649846" cy="3867738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8B279612-AD18-4BFF-BA89-130AD76E84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6256" y="195487"/>
            <a:ext cx="742351" cy="36004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3B0F686-D9BD-4429-AFD8-24A756067CE9}"/>
              </a:ext>
            </a:extLst>
          </p:cNvPr>
          <p:cNvSpPr/>
          <p:nvPr/>
        </p:nvSpPr>
        <p:spPr>
          <a:xfrm>
            <a:off x="323528" y="699541"/>
            <a:ext cx="3384376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u="sng" dirty="0"/>
              <a:t>The S-1XX </a:t>
            </a:r>
            <a:r>
              <a:rPr lang="fr-FR" b="1" u="sng" dirty="0" err="1"/>
              <a:t>products</a:t>
            </a:r>
            <a:endParaRPr lang="fr-FR" b="1" u="sng" dirty="0"/>
          </a:p>
          <a:p>
            <a:endParaRPr lang="fr-FR" dirty="0"/>
          </a:p>
          <a:p>
            <a:pPr lvl="1"/>
            <a:r>
              <a:rPr lang="fr-FR" dirty="0"/>
              <a:t>But </a:t>
            </a:r>
            <a:r>
              <a:rPr lang="fr-FR" dirty="0" err="1"/>
              <a:t>also</a:t>
            </a:r>
            <a:r>
              <a:rPr lang="fr-FR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S-128 (Digital </a:t>
            </a:r>
            <a:r>
              <a:rPr lang="fr-FR" dirty="0" err="1"/>
              <a:t>product</a:t>
            </a:r>
            <a:r>
              <a:rPr lang="fr-FR" dirty="0"/>
              <a:t> catalogues*);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S-98 (Data Product </a:t>
            </a:r>
            <a:r>
              <a:rPr lang="fr-FR" dirty="0" err="1"/>
              <a:t>Interoperability</a:t>
            </a:r>
            <a:r>
              <a:rPr lang="fr-FR" dirty="0"/>
              <a:t>**)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lvl="1"/>
            <a:r>
              <a:rPr lang="fr-FR" sz="1200" i="1" dirty="0"/>
              <a:t>*: </a:t>
            </a:r>
            <a:r>
              <a:rPr lang="fr-FR" sz="1200" i="1" dirty="0" err="1"/>
              <a:t>issued</a:t>
            </a:r>
            <a:r>
              <a:rPr lang="fr-FR" sz="1200" i="1" dirty="0"/>
              <a:t> by the </a:t>
            </a:r>
            <a:r>
              <a:rPr lang="fr-FR" sz="1200" i="1" dirty="0" err="1"/>
              <a:t>RENCs</a:t>
            </a:r>
            <a:endParaRPr lang="fr-FR" sz="1200" i="1" dirty="0"/>
          </a:p>
          <a:p>
            <a:pPr lvl="1"/>
            <a:r>
              <a:rPr lang="fr-FR" sz="1200" i="1" dirty="0"/>
              <a:t>**: </a:t>
            </a:r>
            <a:r>
              <a:rPr lang="fr-FR" sz="1200" i="1" dirty="0" err="1"/>
              <a:t>subject</a:t>
            </a:r>
            <a:r>
              <a:rPr lang="fr-FR" sz="1200" i="1" dirty="0"/>
              <a:t> to OEM system </a:t>
            </a:r>
            <a:r>
              <a:rPr lang="fr-FR" sz="1200" i="1" dirty="0" err="1"/>
              <a:t>capabilities</a:t>
            </a:r>
            <a:endParaRPr lang="fr-FR" sz="1200" i="1" dirty="0"/>
          </a:p>
        </p:txBody>
      </p:sp>
      <p:sp>
        <p:nvSpPr>
          <p:cNvPr id="5" name="Espace réservé du pied de page 2">
            <a:extLst>
              <a:ext uri="{FF2B5EF4-FFF2-40B4-BE49-F238E27FC236}">
                <a16:creationId xmlns:a16="http://schemas.microsoft.com/office/drawing/2014/main" id="{3C0154A1-55CC-41A0-ABE1-5470FCF5EE3A}"/>
              </a:ext>
            </a:extLst>
          </p:cNvPr>
          <p:cNvSpPr txBox="1">
            <a:spLocks/>
          </p:cNvSpPr>
          <p:nvPr/>
        </p:nvSpPr>
        <p:spPr>
          <a:xfrm>
            <a:off x="323528" y="4803998"/>
            <a:ext cx="8496944" cy="215984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b="1" dirty="0"/>
              <a:t>Australia S-100 National Stakeholders WG Meeting - 23 March 2023                                                                                            Thomas Mellor (UKHO) - Christian Mouden (Shom)</a:t>
            </a:r>
            <a:endParaRPr lang="fr-FR" sz="800" b="1" dirty="0"/>
          </a:p>
        </p:txBody>
      </p:sp>
    </p:spTree>
    <p:extLst>
      <p:ext uri="{BB962C8B-B14F-4D97-AF65-F5344CB8AC3E}">
        <p14:creationId xmlns:p14="http://schemas.microsoft.com/office/powerpoint/2010/main" val="1283572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AED05E35-FAD6-4D6A-9E22-A56186FFC9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4088" y="2787774"/>
            <a:ext cx="3672408" cy="1569231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1EAE1BEE-4BFE-49BB-8161-4ABFB97CE3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8184" y="555528"/>
            <a:ext cx="2808312" cy="2141934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8B279612-AD18-4BFF-BA89-130AD76E84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6256" y="195487"/>
            <a:ext cx="742351" cy="36004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3B0F686-D9BD-4429-AFD8-24A756067CE9}"/>
              </a:ext>
            </a:extLst>
          </p:cNvPr>
          <p:cNvSpPr/>
          <p:nvPr/>
        </p:nvSpPr>
        <p:spPr>
          <a:xfrm>
            <a:off x="291158" y="555527"/>
            <a:ext cx="507293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fr-FR" b="1" u="sng" dirty="0"/>
              <a:t>S-101 Data production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600" dirty="0"/>
              <a:t>Conversion of S-57 Data </a:t>
            </a:r>
            <a:r>
              <a:rPr lang="fr-FR" sz="1600" dirty="0" err="1"/>
              <a:t>into</a:t>
            </a:r>
            <a:r>
              <a:rPr lang="fr-FR" sz="1600" dirty="0"/>
              <a:t> S-101 (Edition 1.1.0)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600" dirty="0"/>
              <a:t>Addition of S-101 new </a:t>
            </a:r>
            <a:r>
              <a:rPr lang="fr-FR" sz="1600" dirty="0" err="1"/>
              <a:t>features</a:t>
            </a:r>
            <a:endParaRPr lang="fr-FR" sz="1600" dirty="0"/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600" dirty="0" err="1"/>
              <a:t>Portrayal</a:t>
            </a:r>
            <a:r>
              <a:rPr lang="fr-FR" sz="1600" dirty="0"/>
              <a:t> and ECDIS </a:t>
            </a:r>
            <a:r>
              <a:rPr lang="fr-FR" sz="1600" dirty="0" err="1"/>
              <a:t>functionnalities</a:t>
            </a:r>
            <a:r>
              <a:rPr lang="fr-FR" sz="1600" dirty="0"/>
              <a:t>:</a:t>
            </a:r>
          </a:p>
          <a:p>
            <a:pPr marL="1657350" lvl="3" indent="-285750">
              <a:buFont typeface="Wingdings" panose="05000000000000000000" pitchFamily="2" charset="2"/>
              <a:buChar char="ü"/>
            </a:pPr>
            <a:r>
              <a:rPr lang="fr-FR" sz="1200" i="1" dirty="0" err="1"/>
              <a:t>Sectored</a:t>
            </a:r>
            <a:r>
              <a:rPr lang="fr-FR" sz="1200" i="1" dirty="0"/>
              <a:t> lights</a:t>
            </a:r>
          </a:p>
          <a:p>
            <a:pPr marL="1657350" lvl="3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fr-FR" sz="1200" i="1" dirty="0" err="1"/>
              <a:t>Text</a:t>
            </a:r>
            <a:r>
              <a:rPr lang="fr-FR" sz="1200" i="1" dirty="0"/>
              <a:t> display, etc.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600" dirty="0"/>
              <a:t>Production of Updates (ER) – (S-57 and S-101)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600" dirty="0"/>
              <a:t>Production of </a:t>
            </a:r>
            <a:r>
              <a:rPr lang="fr-FR" sz="1600" dirty="0" err="1"/>
              <a:t>auxiliary</a:t>
            </a:r>
            <a:r>
              <a:rPr lang="fr-FR" sz="1600" dirty="0"/>
              <a:t> files (.</a:t>
            </a:r>
            <a:r>
              <a:rPr lang="fr-FR" sz="1600" dirty="0" err="1"/>
              <a:t>tiff</a:t>
            </a:r>
            <a:r>
              <a:rPr lang="fr-FR" sz="1600" dirty="0"/>
              <a:t> / .txt)</a:t>
            </a:r>
            <a:endParaRPr lang="fr-FR" sz="1600" dirty="0">
              <a:solidFill>
                <a:schemeClr val="bg2"/>
              </a:solidFill>
            </a:endParaRP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600" dirty="0"/>
              <a:t>Setting of Max. and Min. Display </a:t>
            </a:r>
            <a:r>
              <a:rPr lang="fr-FR" sz="1600" dirty="0" err="1"/>
              <a:t>Scales</a:t>
            </a:r>
            <a:r>
              <a:rPr lang="fr-FR" sz="1600" dirty="0"/>
              <a:t> (</a:t>
            </a:r>
            <a:r>
              <a:rPr lang="fr-FR" sz="1600" dirty="0" err="1"/>
              <a:t>seamless</a:t>
            </a:r>
            <a:r>
              <a:rPr lang="fr-FR" sz="1600" dirty="0"/>
              <a:t> </a:t>
            </a:r>
            <a:r>
              <a:rPr lang="fr-FR" sz="1600" dirty="0" err="1"/>
              <a:t>ENCs</a:t>
            </a:r>
            <a:r>
              <a:rPr lang="fr-FR" sz="1600" dirty="0"/>
              <a:t> at the border)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600" dirty="0"/>
              <a:t>Regular </a:t>
            </a:r>
            <a:r>
              <a:rPr lang="fr-FR" sz="1600" dirty="0" err="1"/>
              <a:t>grids</a:t>
            </a:r>
            <a:r>
              <a:rPr lang="fr-FR" sz="1600" dirty="0"/>
              <a:t> (UKHO) vs « </a:t>
            </a:r>
            <a:r>
              <a:rPr lang="fr-FR" sz="1600" dirty="0" err="1"/>
              <a:t>traditional</a:t>
            </a:r>
            <a:r>
              <a:rPr lang="fr-FR" sz="1600" dirty="0"/>
              <a:t> » </a:t>
            </a:r>
            <a:r>
              <a:rPr lang="fr-FR" sz="1600" dirty="0" err="1"/>
              <a:t>coverage</a:t>
            </a:r>
            <a:r>
              <a:rPr lang="fr-FR" sz="1600" dirty="0"/>
              <a:t> (Shom)</a:t>
            </a:r>
          </a:p>
        </p:txBody>
      </p:sp>
      <p:sp>
        <p:nvSpPr>
          <p:cNvPr id="6" name="Espace réservé du pied de page 2">
            <a:extLst>
              <a:ext uri="{FF2B5EF4-FFF2-40B4-BE49-F238E27FC236}">
                <a16:creationId xmlns:a16="http://schemas.microsoft.com/office/drawing/2014/main" id="{DEF147FA-B8EE-4A5E-B0E3-CCE6B5C10137}"/>
              </a:ext>
            </a:extLst>
          </p:cNvPr>
          <p:cNvSpPr txBox="1">
            <a:spLocks/>
          </p:cNvSpPr>
          <p:nvPr/>
        </p:nvSpPr>
        <p:spPr>
          <a:xfrm>
            <a:off x="323528" y="4803998"/>
            <a:ext cx="8496944" cy="215984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b="1" dirty="0"/>
              <a:t>Australia S-100 National Stakeholders WG Meeting - 23 March 2023                                                                                            Thomas Mellor (UKHO) - Christian Mouden (Shom)</a:t>
            </a:r>
            <a:endParaRPr lang="fr-FR" sz="800" b="1" dirty="0"/>
          </a:p>
        </p:txBody>
      </p:sp>
    </p:spTree>
    <p:extLst>
      <p:ext uri="{BB962C8B-B14F-4D97-AF65-F5344CB8AC3E}">
        <p14:creationId xmlns:p14="http://schemas.microsoft.com/office/powerpoint/2010/main" val="2681476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8B279612-AD18-4BFF-BA89-130AD76E84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6256" y="195487"/>
            <a:ext cx="742351" cy="36004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3B0F686-D9BD-4429-AFD8-24A756067CE9}"/>
              </a:ext>
            </a:extLst>
          </p:cNvPr>
          <p:cNvSpPr/>
          <p:nvPr/>
        </p:nvSpPr>
        <p:spPr>
          <a:xfrm>
            <a:off x="323528" y="375507"/>
            <a:ext cx="849694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u="sng" dirty="0"/>
              <a:t>Project stakeholders</a:t>
            </a:r>
          </a:p>
          <a:p>
            <a:pPr marL="342900" indent="-342900">
              <a:buFont typeface="+mj-lt"/>
              <a:buAutoNum type="arabicPeriod" startAt="3"/>
            </a:pPr>
            <a:endParaRPr lang="fr-FR" b="1" u="sng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 err="1"/>
              <a:t>RENCs</a:t>
            </a:r>
            <a:r>
              <a:rPr lang="fr-FR" dirty="0"/>
              <a:t>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fr-FR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 err="1"/>
              <a:t>OEMs</a:t>
            </a:r>
            <a:r>
              <a:rPr lang="fr-FR" dirty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 err="1"/>
              <a:t>Sea</a:t>
            </a:r>
            <a:r>
              <a:rPr lang="fr-FR" dirty="0"/>
              <a:t> trials:                                 </a:t>
            </a:r>
            <a:r>
              <a:rPr lang="fr-FR" sz="1400" dirty="0"/>
              <a:t>(TBC)                                                (TBC)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dirty="0"/>
          </a:p>
          <a:p>
            <a:pPr marL="1657350" lvl="3" indent="-285750">
              <a:buFont typeface="Wingdings" panose="05000000000000000000" pitchFamily="2" charset="2"/>
              <a:buChar char="ü"/>
            </a:pPr>
            <a:r>
              <a:rPr lang="fr-FR" i="1" dirty="0"/>
              <a:t>UK and French Navy </a:t>
            </a:r>
            <a:r>
              <a:rPr lang="fr-FR" i="1" dirty="0" err="1"/>
              <a:t>vessels</a:t>
            </a:r>
            <a:endParaRPr lang="fr-FR" i="1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fr-FR" u="sng" dirty="0"/>
          </a:p>
          <a:p>
            <a:pPr lvl="1"/>
            <a:endParaRPr lang="fr-FR" dirty="0"/>
          </a:p>
        </p:txBody>
      </p:sp>
      <p:pic>
        <p:nvPicPr>
          <p:cNvPr id="5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1C1FD67A-BB1D-4417-823A-A65520A0C9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157315"/>
            <a:ext cx="154305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8F5B1EA1-5320-41A7-A9A5-CAD12ADF23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3968" y="966824"/>
            <a:ext cx="2416692" cy="549743"/>
          </a:xfrm>
          <a:prstGeom prst="rect">
            <a:avLst/>
          </a:prstGeom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34612835-7B7F-4760-A688-0A77EACF60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3688" y="1760327"/>
            <a:ext cx="1849388" cy="536323"/>
          </a:xfrm>
          <a:prstGeom prst="rect">
            <a:avLst/>
          </a:prstGeom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9169C609-C14C-42DC-B590-1198BC73B4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13076" y="1560139"/>
            <a:ext cx="1800200" cy="1080120"/>
          </a:xfrm>
          <a:prstGeom prst="rect">
            <a:avLst/>
          </a:prstGeom>
        </p:spPr>
      </p:pic>
      <p:pic>
        <p:nvPicPr>
          <p:cNvPr id="10" name="Picture 5">
            <a:extLst>
              <a:ext uri="{FF2B5EF4-FFF2-40B4-BE49-F238E27FC236}">
                <a16:creationId xmlns:a16="http://schemas.microsoft.com/office/drawing/2014/main" id="{816E95B7-1D43-44F9-8616-5B9896F8454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58313" y="2364283"/>
            <a:ext cx="1664449" cy="1146620"/>
          </a:xfrm>
          <a:prstGeom prst="rect">
            <a:avLst/>
          </a:prstGeom>
        </p:spPr>
      </p:pic>
      <p:pic>
        <p:nvPicPr>
          <p:cNvPr id="11" name="Picture 6">
            <a:extLst>
              <a:ext uri="{FF2B5EF4-FFF2-40B4-BE49-F238E27FC236}">
                <a16:creationId xmlns:a16="http://schemas.microsoft.com/office/drawing/2014/main" id="{1E5385A0-A4A0-4F64-999E-2E19F42FAD3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53551" y="2832350"/>
            <a:ext cx="1036897" cy="630059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ACE1A781-FDD6-4041-B62A-8C05F761AA7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32040" y="1798351"/>
            <a:ext cx="1500758" cy="510258"/>
          </a:xfrm>
          <a:prstGeom prst="rect">
            <a:avLst/>
          </a:prstGeom>
        </p:spPr>
      </p:pic>
      <p:sp>
        <p:nvSpPr>
          <p:cNvPr id="13" name="Espace réservé du pied de page 2">
            <a:extLst>
              <a:ext uri="{FF2B5EF4-FFF2-40B4-BE49-F238E27FC236}">
                <a16:creationId xmlns:a16="http://schemas.microsoft.com/office/drawing/2014/main" id="{14014DBF-8EA8-415A-99F6-4861F943C2F4}"/>
              </a:ext>
            </a:extLst>
          </p:cNvPr>
          <p:cNvSpPr txBox="1">
            <a:spLocks/>
          </p:cNvSpPr>
          <p:nvPr/>
        </p:nvSpPr>
        <p:spPr>
          <a:xfrm>
            <a:off x="323528" y="4803998"/>
            <a:ext cx="8496944" cy="215984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b="1" dirty="0"/>
              <a:t>Australia S-100 National Stakeholders WG Meeting - 23 March 2023                                                                                            Thomas Mellor (UKHO) - Christian Mouden (Shom)</a:t>
            </a:r>
            <a:endParaRPr lang="fr-FR" sz="800" b="1" dirty="0"/>
          </a:p>
        </p:txBody>
      </p:sp>
      <p:pic>
        <p:nvPicPr>
          <p:cNvPr id="15" name="Graphique 14">
            <a:extLst>
              <a:ext uri="{FF2B5EF4-FFF2-40B4-BE49-F238E27FC236}">
                <a16:creationId xmlns:a16="http://schemas.microsoft.com/office/drawing/2014/main" id="{9AA53C95-D3D3-478E-A62D-E74ABB88DFF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907704" y="3761729"/>
            <a:ext cx="1866900" cy="247650"/>
          </a:xfrm>
          <a:prstGeom prst="rect">
            <a:avLst/>
          </a:prstGeom>
        </p:spPr>
      </p:pic>
      <p:pic>
        <p:nvPicPr>
          <p:cNvPr id="1028" name="Picture 4" descr="Condor Ferries | Ferries de St-Malo en Bretagne, vers Jersey, Guernesey et  le Royaume-Uni avec Condor Ferries">
            <a:extLst>
              <a:ext uri="{FF2B5EF4-FFF2-40B4-BE49-F238E27FC236}">
                <a16:creationId xmlns:a16="http://schemas.microsoft.com/office/drawing/2014/main" id="{5E167353-FF3A-42B7-A9DC-EADEAB7C52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680306"/>
            <a:ext cx="1282452" cy="366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2555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8B279612-AD18-4BFF-BA89-130AD76E84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6256" y="195487"/>
            <a:ext cx="742351" cy="36004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3B0F686-D9BD-4429-AFD8-24A756067CE9}"/>
              </a:ext>
            </a:extLst>
          </p:cNvPr>
          <p:cNvSpPr/>
          <p:nvPr/>
        </p:nvSpPr>
        <p:spPr>
          <a:xfrm>
            <a:off x="323528" y="627534"/>
            <a:ext cx="849694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u="sng" dirty="0"/>
              <a:t>Data distribution</a:t>
            </a:r>
          </a:p>
          <a:p>
            <a:pPr marL="342900" indent="-342900">
              <a:buFont typeface="+mj-lt"/>
              <a:buAutoNum type="arabicPeriod" startAt="3"/>
            </a:pPr>
            <a:endParaRPr lang="fr-FR" b="1" u="sng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Data </a:t>
            </a:r>
            <a:r>
              <a:rPr lang="fr-FR" dirty="0" err="1"/>
              <a:t>delivery</a:t>
            </a:r>
            <a:r>
              <a:rPr lang="fr-FR" dirty="0"/>
              <a:t> </a:t>
            </a:r>
            <a:r>
              <a:rPr lang="fr-FR" dirty="0" err="1"/>
              <a:t>from</a:t>
            </a:r>
            <a:r>
              <a:rPr lang="fr-FR" dirty="0"/>
              <a:t> </a:t>
            </a:r>
            <a:r>
              <a:rPr lang="fr-FR" dirty="0" err="1"/>
              <a:t>Hydrographic</a:t>
            </a:r>
            <a:r>
              <a:rPr lang="fr-FR" dirty="0"/>
              <a:t> Offices to </a:t>
            </a:r>
            <a:r>
              <a:rPr lang="fr-FR" dirty="0" err="1"/>
              <a:t>their</a:t>
            </a:r>
            <a:r>
              <a:rPr lang="fr-FR" dirty="0"/>
              <a:t> RENC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RENC </a:t>
            </a:r>
            <a:r>
              <a:rPr lang="fr-FR" dirty="0" err="1"/>
              <a:t>delivery</a:t>
            </a:r>
            <a:r>
              <a:rPr lang="fr-FR" dirty="0"/>
              <a:t> to the Value Added </a:t>
            </a:r>
            <a:r>
              <a:rPr lang="fr-FR" dirty="0" err="1"/>
              <a:t>Resellers</a:t>
            </a:r>
            <a:r>
              <a:rPr lang="fr-FR" dirty="0"/>
              <a:t> (</a:t>
            </a:r>
            <a:r>
              <a:rPr lang="fr-FR" dirty="0" err="1"/>
              <a:t>VARs</a:t>
            </a:r>
            <a:r>
              <a:rPr lang="fr-FR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 err="1"/>
              <a:t>VARs</a:t>
            </a:r>
            <a:r>
              <a:rPr lang="fr-FR" dirty="0"/>
              <a:t> </a:t>
            </a:r>
            <a:r>
              <a:rPr lang="fr-FR" dirty="0" err="1"/>
              <a:t>Cybersecurity</a:t>
            </a:r>
            <a:r>
              <a:rPr lang="fr-FR" dirty="0"/>
              <a:t>:</a:t>
            </a:r>
          </a:p>
          <a:p>
            <a:pPr marL="1257300" lvl="2" indent="-342900">
              <a:buFont typeface="Wingdings" panose="05000000000000000000" pitchFamily="2" charset="2"/>
              <a:buChar char="ü"/>
            </a:pPr>
            <a:r>
              <a:rPr lang="fr-FR" dirty="0" err="1"/>
              <a:t>Encryption</a:t>
            </a:r>
            <a:r>
              <a:rPr lang="fr-FR" dirty="0"/>
              <a:t>, </a:t>
            </a:r>
          </a:p>
          <a:p>
            <a:pPr marL="1257300" lvl="2" indent="-342900">
              <a:buFont typeface="Wingdings" panose="05000000000000000000" pitchFamily="2" charset="2"/>
              <a:buChar char="ü"/>
            </a:pPr>
            <a:r>
              <a:rPr lang="fr-FR" dirty="0"/>
              <a:t>Digital signatures</a:t>
            </a:r>
          </a:p>
          <a:p>
            <a:pPr marL="1257300" lvl="2" indent="-342900">
              <a:buFont typeface="Wingdings" panose="05000000000000000000" pitchFamily="2" charset="2"/>
              <a:buChar char="ü"/>
            </a:pPr>
            <a:r>
              <a:rPr lang="fr-FR" dirty="0" err="1"/>
              <a:t>Licensing</a:t>
            </a:r>
            <a:r>
              <a:rPr lang="fr-FR" dirty="0"/>
              <a:t>,</a:t>
            </a:r>
          </a:p>
          <a:p>
            <a:pPr marL="1257300" lvl="2" indent="-342900">
              <a:buFont typeface="Wingdings" panose="05000000000000000000" pitchFamily="2" charset="2"/>
              <a:buChar char="ü"/>
            </a:pPr>
            <a:r>
              <a:rPr lang="fr-FR" dirty="0"/>
              <a:t>Compression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fr-FR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 err="1"/>
              <a:t>VARs</a:t>
            </a:r>
            <a:r>
              <a:rPr lang="fr-FR" dirty="0"/>
              <a:t> </a:t>
            </a:r>
            <a:r>
              <a:rPr lang="fr-FR" dirty="0" err="1"/>
              <a:t>delivery</a:t>
            </a:r>
            <a:r>
              <a:rPr lang="fr-FR" dirty="0"/>
              <a:t> to the Mariner (</a:t>
            </a:r>
            <a:r>
              <a:rPr lang="fr-FR" dirty="0" err="1"/>
              <a:t>OEMs</a:t>
            </a:r>
            <a:r>
              <a:rPr lang="fr-FR" dirty="0"/>
              <a:t> for </a:t>
            </a:r>
            <a:r>
              <a:rPr lang="fr-FR" dirty="0" err="1"/>
              <a:t>this</a:t>
            </a:r>
            <a:r>
              <a:rPr lang="fr-FR" dirty="0"/>
              <a:t> </a:t>
            </a:r>
            <a:r>
              <a:rPr lang="fr-FR" dirty="0" err="1"/>
              <a:t>project</a:t>
            </a:r>
            <a:r>
              <a:rPr lang="fr-FR" dirty="0"/>
              <a:t>):</a:t>
            </a:r>
          </a:p>
          <a:p>
            <a:pPr marL="1257300" lvl="2" indent="-342900">
              <a:buFont typeface="Wingdings" panose="05000000000000000000" pitchFamily="2" charset="2"/>
              <a:buChar char="ü"/>
            </a:pPr>
            <a:r>
              <a:rPr lang="fr-FR" dirty="0"/>
              <a:t>S-100 Exchange Sets</a:t>
            </a:r>
          </a:p>
          <a:p>
            <a:pPr marL="1257300" lvl="2" indent="-342900">
              <a:buFont typeface="Wingdings" panose="05000000000000000000" pitchFamily="2" charset="2"/>
              <a:buChar char="ü"/>
            </a:pPr>
            <a:r>
              <a:rPr lang="fr-FR" dirty="0"/>
              <a:t>SENC distribution (TBC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OEMs</a:t>
            </a:r>
            <a:r>
              <a:rPr lang="fr-FR" dirty="0"/>
              <a:t>)</a:t>
            </a:r>
          </a:p>
        </p:txBody>
      </p:sp>
      <p:sp>
        <p:nvSpPr>
          <p:cNvPr id="5" name="Espace réservé du pied de page 2">
            <a:extLst>
              <a:ext uri="{FF2B5EF4-FFF2-40B4-BE49-F238E27FC236}">
                <a16:creationId xmlns:a16="http://schemas.microsoft.com/office/drawing/2014/main" id="{18027C83-FDF0-455D-ADBD-17119675F762}"/>
              </a:ext>
            </a:extLst>
          </p:cNvPr>
          <p:cNvSpPr txBox="1">
            <a:spLocks/>
          </p:cNvSpPr>
          <p:nvPr/>
        </p:nvSpPr>
        <p:spPr>
          <a:xfrm>
            <a:off x="323528" y="4803998"/>
            <a:ext cx="8496944" cy="215984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b="1" dirty="0"/>
              <a:t>Australia S-100 National Stakeholders WG Meeting - 23 March 2023                                                                                            Thomas Mellor (UKHO) - Christian Mouden (Shom)</a:t>
            </a:r>
            <a:endParaRPr lang="fr-FR" sz="800" b="1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725AF30-D688-4F34-9615-8EB7DF684C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5460" y="2427734"/>
            <a:ext cx="2721592" cy="1097547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637695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8B279612-AD18-4BFF-BA89-130AD76E84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6256" y="195487"/>
            <a:ext cx="742351" cy="36004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3B0F686-D9BD-4429-AFD8-24A756067CE9}"/>
              </a:ext>
            </a:extLst>
          </p:cNvPr>
          <p:cNvSpPr/>
          <p:nvPr/>
        </p:nvSpPr>
        <p:spPr>
          <a:xfrm>
            <a:off x="323528" y="627534"/>
            <a:ext cx="849694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u="sng" dirty="0" err="1"/>
              <a:t>Sea</a:t>
            </a:r>
            <a:r>
              <a:rPr lang="fr-FR" b="1" u="sng" dirty="0"/>
              <a:t> trials</a:t>
            </a:r>
          </a:p>
          <a:p>
            <a:pPr marL="342900" indent="-342900">
              <a:buFont typeface="+mj-lt"/>
              <a:buAutoNum type="arabicPeriod" startAt="3"/>
            </a:pPr>
            <a:endParaRPr lang="fr-FR" b="1" u="sng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 err="1"/>
              <a:t>Planned</a:t>
            </a:r>
            <a:r>
              <a:rPr lang="fr-FR" dirty="0"/>
              <a:t> </a:t>
            </a:r>
            <a:r>
              <a:rPr lang="fr-FR" dirty="0" err="1"/>
              <a:t>from</a:t>
            </a:r>
            <a:r>
              <a:rPr lang="fr-FR" dirty="0"/>
              <a:t> Sept./Oct. 2023;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Flexible dates (</a:t>
            </a:r>
            <a:r>
              <a:rPr lang="fr-FR" dirty="0" err="1"/>
              <a:t>OEMs</a:t>
            </a:r>
            <a:r>
              <a:rPr lang="fr-FR" dirty="0"/>
              <a:t> </a:t>
            </a:r>
            <a:r>
              <a:rPr lang="fr-FR" dirty="0" err="1"/>
              <a:t>readiness</a:t>
            </a:r>
            <a:r>
              <a:rPr lang="fr-FR" dirty="0"/>
              <a:t>);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 err="1"/>
              <a:t>Preceeded</a:t>
            </a:r>
            <a:r>
              <a:rPr lang="fr-FR" dirty="0"/>
              <a:t> by shore </a:t>
            </a:r>
            <a:r>
              <a:rPr lang="fr-FR" dirty="0" err="1"/>
              <a:t>based</a:t>
            </a:r>
            <a:r>
              <a:rPr lang="fr-FR" dirty="0"/>
              <a:t> trials;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 err="1"/>
              <a:t>Testing</a:t>
            </a:r>
            <a:r>
              <a:rPr lang="fr-FR" dirty="0"/>
              <a:t> scenarios </a:t>
            </a:r>
            <a:r>
              <a:rPr lang="fr-FR" dirty="0" err="1"/>
              <a:t>elaboration</a:t>
            </a:r>
            <a:r>
              <a:rPr lang="fr-FR" dirty="0"/>
              <a:t> in </a:t>
            </a:r>
            <a:r>
              <a:rPr lang="fr-FR" dirty="0" err="1"/>
              <a:t>progress</a:t>
            </a:r>
            <a:r>
              <a:rPr lang="fr-FR" dirty="0"/>
              <a:t>;</a:t>
            </a:r>
          </a:p>
        </p:txBody>
      </p:sp>
      <p:sp>
        <p:nvSpPr>
          <p:cNvPr id="5" name="Espace réservé du pied de page 2">
            <a:extLst>
              <a:ext uri="{FF2B5EF4-FFF2-40B4-BE49-F238E27FC236}">
                <a16:creationId xmlns:a16="http://schemas.microsoft.com/office/drawing/2014/main" id="{18027C83-FDF0-455D-ADBD-17119675F762}"/>
              </a:ext>
            </a:extLst>
          </p:cNvPr>
          <p:cNvSpPr txBox="1">
            <a:spLocks/>
          </p:cNvSpPr>
          <p:nvPr/>
        </p:nvSpPr>
        <p:spPr>
          <a:xfrm>
            <a:off x="323528" y="4803998"/>
            <a:ext cx="8496944" cy="215984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b="1" dirty="0"/>
              <a:t>Australia S-100 National Stakeholders WG Meeting - 23 March 2023                                                                                            Thomas Mellor (UKHO) - Christian Mouden (Shom)</a:t>
            </a:r>
            <a:endParaRPr lang="fr-FR" sz="800" b="1" dirty="0"/>
          </a:p>
        </p:txBody>
      </p:sp>
    </p:spTree>
    <p:extLst>
      <p:ext uri="{BB962C8B-B14F-4D97-AF65-F5344CB8AC3E}">
        <p14:creationId xmlns:p14="http://schemas.microsoft.com/office/powerpoint/2010/main" val="186269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PLATE_OPERATEURS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Personnalisé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25" id="{CCAA3B1F-37AD-D142-9B00-F2952BC71F32}" vid="{8780E14E-37A2-0148-9F40-6587BA01BE65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TEMPLATE_OPERATEURS</Template>
  <TotalTime>30714</TotalTime>
  <Words>836</Words>
  <Application>Microsoft Office PowerPoint</Application>
  <PresentationFormat>Affichage à l'écran (16:9)</PresentationFormat>
  <Paragraphs>133</Paragraphs>
  <Slides>13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21" baseType="lpstr">
      <vt:lpstr>Arial</vt:lpstr>
      <vt:lpstr>Calibri</vt:lpstr>
      <vt:lpstr>Lucida Grande</vt:lpstr>
      <vt:lpstr>Marianne</vt:lpstr>
      <vt:lpstr>Open Sans</vt:lpstr>
      <vt:lpstr>Open Sans Extrabold</vt:lpstr>
      <vt:lpstr>Wingdings</vt:lpstr>
      <vt:lpstr>TEMPLATE_OPERATEURS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Manager>Client</Manager>
  <Company>SHOM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>Client</dc:subject>
  <dc:creator>Helene Lecornu, DMI/COMM</dc:creator>
  <cp:lastModifiedBy>Christian (Shom)</cp:lastModifiedBy>
  <cp:revision>512</cp:revision>
  <cp:lastPrinted>2022-06-16T14:28:55Z</cp:lastPrinted>
  <dcterms:created xsi:type="dcterms:W3CDTF">2020-09-23T12:11:07Z</dcterms:created>
  <dcterms:modified xsi:type="dcterms:W3CDTF">2023-03-21T12:48:53Z</dcterms:modified>
</cp:coreProperties>
</file>