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7" r:id="rId3"/>
    <p:sldId id="268" r:id="rId4"/>
    <p:sldId id="257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5925"/>
            <a:ext cx="9144000" cy="1824038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CA6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02038"/>
            <a:ext cx="757237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825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E50F-1B47-44AB-9B84-FFA566A15729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BFF9-BC59-414A-BEC1-9A6E501D26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60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047749"/>
            <a:ext cx="2628900" cy="5129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47749"/>
            <a:ext cx="7734300" cy="51292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E50F-1B47-44AB-9B84-FFA566A15729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BFF9-BC59-414A-BEC1-9A6E501D26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63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>
              <a:defRPr>
                <a:solidFill>
                  <a:srgbClr val="0CA6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3649"/>
            <a:ext cx="10515600" cy="364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4E50F-1B47-44AB-9B84-FFA566A15729}" type="datetimeFigureOut">
              <a:rPr lang="en-AU" smtClean="0"/>
              <a:pPr/>
              <a:t>22/03/2023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DBFF9-BC59-414A-BEC1-9A6E501D26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14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CA6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4E50F-1B47-44AB-9B84-FFA566A15729}" type="datetimeFigureOut">
              <a:rPr lang="en-AU" smtClean="0"/>
              <a:pPr/>
              <a:t>22/03/2023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DBFF9-BC59-414A-BEC1-9A6E501D26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113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2826"/>
            <a:ext cx="10515600" cy="1325563"/>
          </a:xfrm>
        </p:spPr>
        <p:txBody>
          <a:bodyPr/>
          <a:lstStyle>
            <a:lvl1pPr>
              <a:defRPr>
                <a:solidFill>
                  <a:srgbClr val="0CA6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62225"/>
            <a:ext cx="5181600" cy="3614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62225"/>
            <a:ext cx="5181600" cy="3614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4E50F-1B47-44AB-9B84-FFA566A15729}" type="datetimeFigureOut">
              <a:rPr lang="en-AU" smtClean="0"/>
              <a:pPr/>
              <a:t>22/03/2023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7699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DBFF9-BC59-414A-BEC1-9A6E501D26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913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18381"/>
            <a:ext cx="10515600" cy="1325563"/>
          </a:xfrm>
        </p:spPr>
        <p:txBody>
          <a:bodyPr/>
          <a:lstStyle>
            <a:lvl1pPr>
              <a:defRPr>
                <a:solidFill>
                  <a:srgbClr val="0CA6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5050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490117"/>
            <a:ext cx="5157787" cy="269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490117"/>
            <a:ext cx="5183188" cy="2699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489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4E50F-1B47-44AB-9B84-FFA566A15729}" type="datetimeFigureOut">
              <a:rPr lang="en-AU" smtClean="0"/>
              <a:pPr/>
              <a:t>22/03/2023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DBFF9-BC59-414A-BEC1-9A6E501D261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746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1831975"/>
            <a:ext cx="9172575" cy="3111500"/>
          </a:xfrm>
        </p:spPr>
        <p:txBody>
          <a:bodyPr/>
          <a:lstStyle>
            <a:lvl1pPr algn="ctr">
              <a:defRPr>
                <a:solidFill>
                  <a:srgbClr val="0CA6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038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77000"/>
            <a:ext cx="2743200" cy="365125"/>
          </a:xfrm>
        </p:spPr>
        <p:txBody>
          <a:bodyPr/>
          <a:lstStyle/>
          <a:p>
            <a:fld id="{7354E50F-1B47-44AB-9B84-FFA566A15729}" type="datetimeFigureOut">
              <a:rPr lang="en-AU" smtClean="0"/>
              <a:t>22/03/2023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77000"/>
            <a:ext cx="4114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70650"/>
            <a:ext cx="2743200" cy="365125"/>
          </a:xfrm>
        </p:spPr>
        <p:txBody>
          <a:bodyPr/>
          <a:lstStyle/>
          <a:p>
            <a:fld id="{646DBFF9-BC59-414A-BEC1-9A6E501D26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97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33674"/>
            <a:ext cx="3932237" cy="3135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770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4E50F-1B47-44AB-9B84-FFA566A15729}" type="datetimeFigureOut">
              <a:rPr lang="en-AU" smtClean="0"/>
              <a:pPr/>
              <a:t>22/03/2023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7699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DBFF9-BC59-414A-BEC1-9A6E501D261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51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90824"/>
            <a:ext cx="3932237" cy="3078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770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4E50F-1B47-44AB-9B84-FFA566A15729}" type="datetimeFigureOut">
              <a:rPr lang="en-AU" smtClean="0"/>
              <a:pPr/>
              <a:t>22/03/2023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7700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DBFF9-BC59-414A-BEC1-9A6E501D261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1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86025"/>
            <a:ext cx="10515600" cy="3690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354E50F-1B47-44AB-9B84-FFA566A15729}" type="datetimeFigureOut">
              <a:rPr lang="en-AU" smtClean="0"/>
              <a:pPr/>
              <a:t>22/03/2023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46DBFF9-BC59-414A-BEC1-9A6E501D261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8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A6B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07300-439D-73B9-5D32-68B293290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2" y="1001094"/>
            <a:ext cx="5526367" cy="5398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D0364-FDBA-DCB9-27DA-6B5168F1C1A7}"/>
              </a:ext>
            </a:extLst>
          </p:cNvPr>
          <p:cNvSpPr txBox="1"/>
          <p:nvPr/>
        </p:nvSpPr>
        <p:spPr>
          <a:xfrm>
            <a:off x="6419460" y="1399592"/>
            <a:ext cx="52251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accent1">
                    <a:lumMod val="75000"/>
                  </a:schemeClr>
                </a:solidFill>
              </a:rPr>
              <a:t>Who Are They?</a:t>
            </a:r>
          </a:p>
          <a:p>
            <a:endParaRPr lang="en-A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4000" b="1" dirty="0">
                <a:solidFill>
                  <a:schemeClr val="accent1">
                    <a:lumMod val="75000"/>
                  </a:schemeClr>
                </a:solidFill>
              </a:rPr>
              <a:t>What Do They Do?</a:t>
            </a:r>
          </a:p>
          <a:p>
            <a:endParaRPr lang="en-A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4000" b="1" dirty="0">
                <a:solidFill>
                  <a:schemeClr val="accent1">
                    <a:lumMod val="75000"/>
                  </a:schemeClr>
                </a:solidFill>
              </a:rPr>
              <a:t>IALA &amp; S100/200</a:t>
            </a:r>
          </a:p>
        </p:txBody>
      </p:sp>
    </p:spTree>
    <p:extLst>
      <p:ext uri="{BB962C8B-B14F-4D97-AF65-F5344CB8AC3E}">
        <p14:creationId xmlns:p14="http://schemas.microsoft.com/office/powerpoint/2010/main" val="350689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E67C6A-4E47-4F93-EFF1-686F21E03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396" y="1535186"/>
            <a:ext cx="6771769" cy="4420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C8C76-4CC8-3EB4-E1F3-1637014E983F}"/>
              </a:ext>
            </a:extLst>
          </p:cNvPr>
          <p:cNvSpPr txBox="1"/>
          <p:nvPr/>
        </p:nvSpPr>
        <p:spPr>
          <a:xfrm>
            <a:off x="234892" y="1166070"/>
            <a:ext cx="362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Worldwide AIS 2.0 Trial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AB21F-B474-9B49-2E51-AB8E2794F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2" y="1929468"/>
            <a:ext cx="4678575" cy="2697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7A776-6CD2-F3BE-92EA-D8A140213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19" y="4626529"/>
            <a:ext cx="3355596" cy="1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6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63C2C-AD8C-70E1-A8DA-699CF9306270}"/>
              </a:ext>
            </a:extLst>
          </p:cNvPr>
          <p:cNvSpPr txBox="1"/>
          <p:nvPr/>
        </p:nvSpPr>
        <p:spPr>
          <a:xfrm>
            <a:off x="630572" y="1392464"/>
            <a:ext cx="10930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</a:rPr>
              <a:t>IALA Update from the Joint IHO-IALA Workshop S-100/S-200 Product Specification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FB277-CE8B-0E0D-35D1-A123ADB6A774}"/>
              </a:ext>
            </a:extLst>
          </p:cNvPr>
          <p:cNvSpPr txBox="1"/>
          <p:nvPr/>
        </p:nvSpPr>
        <p:spPr>
          <a:xfrm>
            <a:off x="4337107" y="2961314"/>
            <a:ext cx="8615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WG1: Initialising and Productising of S-100 Series Data</a:t>
            </a:r>
          </a:p>
          <a:p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WG2: S-201, 124 and 125 Development</a:t>
            </a:r>
          </a:p>
          <a:p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WG3: S-98 Interoperability and Marine 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</a:rPr>
              <a:t>AtoN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 Portrayal</a:t>
            </a:r>
          </a:p>
          <a:p>
            <a:endParaRPr lang="en-AU" dirty="0"/>
          </a:p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E4F71-1488-4E23-D005-DDBCA1D0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6" y="2650921"/>
            <a:ext cx="3535533" cy="34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5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8D771A-7AD4-EB36-1991-C43D4FD7469C}"/>
              </a:ext>
            </a:extLst>
          </p:cNvPr>
          <p:cNvSpPr txBox="1"/>
          <p:nvPr/>
        </p:nvSpPr>
        <p:spPr>
          <a:xfrm>
            <a:off x="243281" y="1090569"/>
            <a:ext cx="1170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MRN (Maritime Resource Name) – The Way Forward </a:t>
            </a:r>
            <a:endParaRPr lang="en-A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90B59-FCBB-E83C-2612-66E6EFF6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56" y="1880739"/>
            <a:ext cx="9955014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ADC7B-FFBE-DF0A-7762-A27E4995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676" y="926284"/>
            <a:ext cx="5547526" cy="5547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67F9EB-5CEA-A9EF-CF57-A7F2D67C9CF8}"/>
              </a:ext>
            </a:extLst>
          </p:cNvPr>
          <p:cNvSpPr txBox="1"/>
          <p:nvPr/>
        </p:nvSpPr>
        <p:spPr>
          <a:xfrm>
            <a:off x="153798" y="1111540"/>
            <a:ext cx="604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What is VDES (VHF Data Exchange System)?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48FC6-FB56-9559-22CB-69F52753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30" y="1816486"/>
            <a:ext cx="4313451" cy="47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65158-0415-243D-3FE6-0FF4DD4B2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74" y="1034551"/>
            <a:ext cx="3529890" cy="4938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B8DFC6-6CE9-6C2A-B4C9-88B09A5F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04" y="848381"/>
            <a:ext cx="6267231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4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B43AA-53B5-B8BC-3E56-6147A93A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85" y="1077088"/>
            <a:ext cx="5041829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A4210-E3A9-4E1D-153A-8B71F77E1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43" y="1781232"/>
            <a:ext cx="8426137" cy="47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76118-4C3B-D3FD-3C79-36D14982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13" y="871815"/>
            <a:ext cx="5035732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7F781B-45C4-90E2-ABB0-CBCD18E3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9" y="1409049"/>
            <a:ext cx="8669263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051E2-B4E6-668E-9467-1ECAEC77A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848"/>
            <a:ext cx="3913971" cy="1700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3B472-74C6-3697-E7D6-908ECF00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870" y="2643848"/>
            <a:ext cx="3901778" cy="154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3A8BD-956D-F16B-25B2-CEBAA9094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300" y="1277332"/>
            <a:ext cx="7699915" cy="4956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E915F8-CF35-C92F-0FA8-737E936262CC}"/>
              </a:ext>
            </a:extLst>
          </p:cNvPr>
          <p:cNvSpPr txBox="1"/>
          <p:nvPr/>
        </p:nvSpPr>
        <p:spPr>
          <a:xfrm>
            <a:off x="327171" y="981512"/>
            <a:ext cx="4337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Maritime Connectivity Platform (MCP)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2BE14-C2DC-9F9E-DD3E-55D5231481AD}"/>
              </a:ext>
            </a:extLst>
          </p:cNvPr>
          <p:cNvSpPr txBox="1"/>
          <p:nvPr/>
        </p:nvSpPr>
        <p:spPr>
          <a:xfrm>
            <a:off x="8399870" y="1174459"/>
            <a:ext cx="346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An MCP is the ‘enabler’ for digital maritime services</a:t>
            </a:r>
          </a:p>
        </p:txBody>
      </p:sp>
    </p:spTree>
    <p:extLst>
      <p:ext uri="{BB962C8B-B14F-4D97-AF65-F5344CB8AC3E}">
        <p14:creationId xmlns:p14="http://schemas.microsoft.com/office/powerpoint/2010/main" val="183956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2E417-FD83-2141-BAD2-AE487C85F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33" y="910469"/>
            <a:ext cx="10498733" cy="57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5210"/>
      </p:ext>
    </p:extLst>
  </p:cSld>
  <p:clrMapOvr>
    <a:masterClrMapping/>
  </p:clrMapOvr>
</p:sld>
</file>

<file path=ppt/theme/theme1.xml><?xml version="1.0" encoding="utf-8"?>
<a:theme xmlns:a="http://schemas.openxmlformats.org/drawingml/2006/main" name="AMSA">
  <a:themeElements>
    <a:clrScheme name="AMSA colou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6699"/>
      </a:accent1>
      <a:accent2>
        <a:srgbClr val="15BDC8"/>
      </a:accent2>
      <a:accent3>
        <a:srgbClr val="047682"/>
      </a:accent3>
      <a:accent4>
        <a:srgbClr val="538135"/>
      </a:accent4>
      <a:accent5>
        <a:srgbClr val="FFC000"/>
      </a:accent5>
      <a:accent6>
        <a:srgbClr val="5B9BD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A" id="{F4E45A9C-EBA1-4B12-8F9B-2D4E5DABC86C}" vid="{618863A3-6F60-43C2-983D-33343BFAD6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AMSA PPT 1</Template>
  <TotalTime>726</TotalTime>
  <Words>91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Source Sans Pro</vt:lpstr>
      <vt:lpstr>AMSA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Haylee</dc:creator>
  <cp:lastModifiedBy>Withers, Ricky</cp:lastModifiedBy>
  <cp:revision>3</cp:revision>
  <dcterms:created xsi:type="dcterms:W3CDTF">2023-02-27T23:10:39Z</dcterms:created>
  <dcterms:modified xsi:type="dcterms:W3CDTF">2023-03-22T22:42:30Z</dcterms:modified>
</cp:coreProperties>
</file>